
<file path=[Content_Types].xml><?xml version="1.0" encoding="utf-8"?>
<Types xmlns="http://schemas.openxmlformats.org/package/2006/content-types">
  <Default Extension="PNG" ContentType="image/png"/>
  <Default Extension="bin" ContentType="application/vnd.openxmlformats-officedocument.oleObject"/>
  <Default Extension="jpg&amp;ehk=4J" ContentType="image/jpeg"/>
  <Default Extension="jpeg" ContentType="image/jpeg"/>
  <Default Extension="emf" ContentType="image/x-emf"/>
  <Default Extension="rels" ContentType="application/vnd.openxmlformats-package.relationships+xml"/>
  <Default Extension="xml" ContentType="application/xml"/>
  <Default Extension="jpg&amp;ehk=vcL4DFwYiz5bv" ContentType="image/jpeg"/>
  <Default Extension="jpg&amp;ehk=JgF0FyUfT7y0BtrltV1B6Q&amp;r=0&amp;pid=OfficeInsert" ContentType="image/jpeg"/>
  <Default Extension="png&amp;ehk=DcP03nfrGjI4qgBoRfmPVw&amp;r=0&amp;pid=OfficeInsert" ContentType="image/png"/>
  <Default Extension="vml" ContentType="application/vnd.openxmlformats-officedocument.vmlDrawing"/>
  <Default Extension="jpg&amp;ehk=PeIX" ContentType="image/jpeg"/>
  <Default Extension="gif&amp;ehk=jgDcnKH0v4M6kH6" ContentType="image/jpe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9" r:id="rId4"/>
    <p:sldId id="258" r:id="rId5"/>
    <p:sldId id="259" r:id="rId6"/>
    <p:sldId id="260" r:id="rId7"/>
    <p:sldId id="261" r:id="rId8"/>
    <p:sldId id="262" r:id="rId9"/>
    <p:sldId id="263" r:id="rId10"/>
    <p:sldId id="264" r:id="rId11"/>
    <p:sldId id="265" r:id="rId12"/>
    <p:sldId id="266" r:id="rId13"/>
    <p:sldId id="270" r:id="rId14"/>
    <p:sldId id="271" r:id="rId15"/>
    <p:sldId id="268" r:id="rId16"/>
    <p:sldId id="267"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92D05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5200CF-554B-4451-B687-C5C5AB24AA34}"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nl-NL"/>
        </a:p>
      </dgm:t>
    </dgm:pt>
    <dgm:pt modelId="{0DCFDDC2-5E32-444F-A6C1-E0A8ABEBBB06}">
      <dgm:prSet phldrT="[Tekst]" custT="1"/>
      <dgm:spPr/>
      <dgm:t>
        <a:bodyPr/>
        <a:lstStyle/>
        <a:p>
          <a:r>
            <a:rPr lang="nl-NL" sz="1400" dirty="0"/>
            <a:t>Tastbare beloning</a:t>
          </a:r>
        </a:p>
      </dgm:t>
    </dgm:pt>
    <dgm:pt modelId="{02E0FFA9-453C-42E3-814D-3773DDC66719}" type="parTrans" cxnId="{7F40F5BD-8629-4CB9-BEE1-05D3A0A7B728}">
      <dgm:prSet/>
      <dgm:spPr/>
      <dgm:t>
        <a:bodyPr/>
        <a:lstStyle/>
        <a:p>
          <a:endParaRPr lang="nl-NL"/>
        </a:p>
      </dgm:t>
    </dgm:pt>
    <dgm:pt modelId="{8EAEC6AB-3E10-402E-8EE4-812E56488F0D}" type="sibTrans" cxnId="{7F40F5BD-8629-4CB9-BEE1-05D3A0A7B728}">
      <dgm:prSet/>
      <dgm:spPr/>
      <dgm:t>
        <a:bodyPr/>
        <a:lstStyle/>
        <a:p>
          <a:endParaRPr lang="nl-NL"/>
        </a:p>
      </dgm:t>
    </dgm:pt>
    <dgm:pt modelId="{F8C8ACED-B681-46D6-B11D-85E94EBE90EB}">
      <dgm:prSet phldrT="[Tekst]" custT="1"/>
      <dgm:spPr/>
      <dgm:t>
        <a:bodyPr/>
        <a:lstStyle/>
        <a:p>
          <a:endParaRPr lang="nl-NL" sz="1400" dirty="0"/>
        </a:p>
        <a:p>
          <a:r>
            <a:rPr lang="nl-NL" sz="1400" dirty="0"/>
            <a:t>Het gaat beter</a:t>
          </a:r>
        </a:p>
        <a:p>
          <a:r>
            <a:rPr lang="nl-NL" sz="1400" dirty="0"/>
            <a:t>Bewustwording</a:t>
          </a:r>
        </a:p>
        <a:p>
          <a:endParaRPr lang="nl-NL" sz="1100" dirty="0"/>
        </a:p>
      </dgm:t>
    </dgm:pt>
    <dgm:pt modelId="{EBF91A7D-907F-4848-8AEB-1940EA82D8EB}" type="parTrans" cxnId="{E7B2EE98-87EC-4815-AD36-C94B1B1C6A1C}">
      <dgm:prSet/>
      <dgm:spPr/>
      <dgm:t>
        <a:bodyPr/>
        <a:lstStyle/>
        <a:p>
          <a:endParaRPr lang="nl-NL"/>
        </a:p>
      </dgm:t>
    </dgm:pt>
    <dgm:pt modelId="{6C1C8DC9-4BCC-417D-AB24-A4BF7D6D809C}" type="sibTrans" cxnId="{E7B2EE98-87EC-4815-AD36-C94B1B1C6A1C}">
      <dgm:prSet/>
      <dgm:spPr/>
      <dgm:t>
        <a:bodyPr/>
        <a:lstStyle/>
        <a:p>
          <a:endParaRPr lang="nl-NL"/>
        </a:p>
      </dgm:t>
    </dgm:pt>
    <dgm:pt modelId="{B0287F42-4B0B-4B57-95BB-AADAD32A890E}">
      <dgm:prSet phldrT="[Teks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endParaRPr lang="nl-NL" sz="1400" dirty="0">
            <a:latin typeface="+mn-lt"/>
          </a:endParaRPr>
        </a:p>
        <a:p>
          <a:pPr marL="0" marR="0" lvl="0" indent="0" defTabSz="914400" eaLnBrk="1" fontAlgn="auto" latinLnBrk="0" hangingPunct="1">
            <a:lnSpc>
              <a:spcPct val="100000"/>
            </a:lnSpc>
            <a:spcBef>
              <a:spcPts val="0"/>
            </a:spcBef>
            <a:spcAft>
              <a:spcPts val="0"/>
            </a:spcAft>
            <a:buClrTx/>
            <a:buSzTx/>
            <a:buFontTx/>
            <a:buNone/>
            <a:tabLst/>
            <a:defRPr/>
          </a:pPr>
          <a:endParaRPr lang="nl-NL" sz="1400" dirty="0">
            <a:latin typeface="+mn-lt"/>
          </a:endParaRPr>
        </a:p>
        <a:p>
          <a:pPr marL="0" marR="0" lvl="0" indent="0" defTabSz="914400" eaLnBrk="1" fontAlgn="auto" latinLnBrk="0" hangingPunct="1">
            <a:lnSpc>
              <a:spcPct val="100000"/>
            </a:lnSpc>
            <a:spcBef>
              <a:spcPts val="0"/>
            </a:spcBef>
            <a:spcAft>
              <a:spcPts val="0"/>
            </a:spcAft>
            <a:buClrTx/>
            <a:buSzTx/>
            <a:buFontTx/>
            <a:buNone/>
            <a:tabLst/>
            <a:defRPr/>
          </a:pPr>
          <a:r>
            <a:rPr lang="nl-NL" sz="1400" dirty="0">
              <a:latin typeface="+mn-lt"/>
            </a:rPr>
            <a:t>Dit wil ik weer</a:t>
          </a:r>
        </a:p>
        <a:p>
          <a:pPr marL="0" lvl="0" defTabSz="488950">
            <a:lnSpc>
              <a:spcPct val="90000"/>
            </a:lnSpc>
            <a:spcBef>
              <a:spcPct val="0"/>
            </a:spcBef>
            <a:spcAft>
              <a:spcPct val="35000"/>
            </a:spcAft>
            <a:buNone/>
          </a:pPr>
          <a:endParaRPr lang="nl-NL" sz="3600" dirty="0"/>
        </a:p>
      </dgm:t>
    </dgm:pt>
    <dgm:pt modelId="{C0320579-5E5F-495C-9379-D229DB7BB898}" type="parTrans" cxnId="{7920D592-FDA3-44D2-97DD-BAA543353F65}">
      <dgm:prSet/>
      <dgm:spPr/>
      <dgm:t>
        <a:bodyPr/>
        <a:lstStyle/>
        <a:p>
          <a:endParaRPr lang="nl-NL"/>
        </a:p>
      </dgm:t>
    </dgm:pt>
    <dgm:pt modelId="{54DEF28A-819B-45FC-9ABA-3901895FC156}" type="sibTrans" cxnId="{7920D592-FDA3-44D2-97DD-BAA543353F65}">
      <dgm:prSet/>
      <dgm:spPr/>
      <dgm:t>
        <a:bodyPr/>
        <a:lstStyle/>
        <a:p>
          <a:endParaRPr lang="nl-NL"/>
        </a:p>
      </dgm:t>
    </dgm:pt>
    <dgm:pt modelId="{F543D93F-BA3F-48E1-8D54-FCCBD89ABEB8}">
      <dgm:prSet phldrT="[Tekst]" custT="1"/>
      <dgm:spPr/>
      <dgm:t>
        <a:bodyPr/>
        <a:lstStyle/>
        <a:p>
          <a:r>
            <a:rPr lang="nl-NL" sz="1400" dirty="0">
              <a:latin typeface="+mn-lt"/>
            </a:rPr>
            <a:t>Interne motivatie</a:t>
          </a:r>
        </a:p>
      </dgm:t>
    </dgm:pt>
    <dgm:pt modelId="{0FC56B80-FFA8-4BBA-AA74-82D0DB07658F}" type="parTrans" cxnId="{96CF1130-F27C-4615-BEFC-67EE44829364}">
      <dgm:prSet/>
      <dgm:spPr/>
      <dgm:t>
        <a:bodyPr/>
        <a:lstStyle/>
        <a:p>
          <a:endParaRPr lang="nl-NL"/>
        </a:p>
      </dgm:t>
    </dgm:pt>
    <dgm:pt modelId="{6F269014-DFFB-4046-BFCC-944B1B418033}" type="sibTrans" cxnId="{96CF1130-F27C-4615-BEFC-67EE44829364}">
      <dgm:prSet/>
      <dgm:spPr/>
      <dgm:t>
        <a:bodyPr/>
        <a:lstStyle/>
        <a:p>
          <a:endParaRPr lang="nl-NL"/>
        </a:p>
      </dgm:t>
    </dgm:pt>
    <dgm:pt modelId="{21F33EC0-A756-4DBD-A6CB-F18FF964C464}">
      <dgm:prSet phldrT="[Tekst]" custT="1"/>
      <dgm:spPr/>
      <dgm:t>
        <a:bodyPr/>
        <a:lstStyle/>
        <a:p>
          <a:r>
            <a:rPr lang="nl-NL" sz="1400" dirty="0"/>
            <a:t>Goed gedrag ontwikkelen</a:t>
          </a:r>
        </a:p>
      </dgm:t>
    </dgm:pt>
    <dgm:pt modelId="{9B4EE48C-CBD2-49C6-B41C-72BF83DC2E72}" type="parTrans" cxnId="{7E0C4181-6DA9-4DA7-A848-AEAD012A63B2}">
      <dgm:prSet/>
      <dgm:spPr/>
      <dgm:t>
        <a:bodyPr/>
        <a:lstStyle/>
        <a:p>
          <a:endParaRPr lang="nl-NL"/>
        </a:p>
      </dgm:t>
    </dgm:pt>
    <dgm:pt modelId="{2A22FC84-D684-4C50-BDD9-FBD5B6FC34B0}" type="sibTrans" cxnId="{7E0C4181-6DA9-4DA7-A848-AEAD012A63B2}">
      <dgm:prSet/>
      <dgm:spPr/>
      <dgm:t>
        <a:bodyPr/>
        <a:lstStyle/>
        <a:p>
          <a:endParaRPr lang="nl-NL"/>
        </a:p>
      </dgm:t>
    </dgm:pt>
    <dgm:pt modelId="{D02C4F41-D1D6-4D13-AEDC-ACC4174625EB}" type="pres">
      <dgm:prSet presAssocID="{3D5200CF-554B-4451-B687-C5C5AB24AA34}" presName="cycle" presStyleCnt="0">
        <dgm:presLayoutVars>
          <dgm:dir/>
          <dgm:resizeHandles val="exact"/>
        </dgm:presLayoutVars>
      </dgm:prSet>
      <dgm:spPr/>
    </dgm:pt>
    <dgm:pt modelId="{88ACE6FA-9AE4-40A7-A6DB-EACDE01D7CC7}" type="pres">
      <dgm:prSet presAssocID="{0DCFDDC2-5E32-444F-A6C1-E0A8ABEBBB06}" presName="node" presStyleLbl="node1" presStyleIdx="0" presStyleCnt="5" custRadScaleRad="100371" custRadScaleInc="183336">
        <dgm:presLayoutVars>
          <dgm:bulletEnabled val="1"/>
        </dgm:presLayoutVars>
      </dgm:prSet>
      <dgm:spPr/>
    </dgm:pt>
    <dgm:pt modelId="{5D649B70-24F3-4406-A079-CBC29A365B63}" type="pres">
      <dgm:prSet presAssocID="{8EAEC6AB-3E10-402E-8EE4-812E56488F0D}" presName="sibTrans" presStyleLbl="sibTrans2D1" presStyleIdx="0" presStyleCnt="5"/>
      <dgm:spPr/>
    </dgm:pt>
    <dgm:pt modelId="{E3D9EF81-1C75-4F66-A4DA-2009289CD072}" type="pres">
      <dgm:prSet presAssocID="{8EAEC6AB-3E10-402E-8EE4-812E56488F0D}" presName="connectorText" presStyleLbl="sibTrans2D1" presStyleIdx="0" presStyleCnt="5"/>
      <dgm:spPr/>
    </dgm:pt>
    <dgm:pt modelId="{7FB09B8F-D132-4850-9068-316231814DF2}" type="pres">
      <dgm:prSet presAssocID="{F8C8ACED-B681-46D6-B11D-85E94EBE90EB}" presName="node" presStyleLbl="node1" presStyleIdx="1" presStyleCnt="5" custRadScaleRad="91082" custRadScaleInc="177921">
        <dgm:presLayoutVars>
          <dgm:bulletEnabled val="1"/>
        </dgm:presLayoutVars>
      </dgm:prSet>
      <dgm:spPr/>
    </dgm:pt>
    <dgm:pt modelId="{874D0D94-9C3F-4C73-B05D-F458537E8A20}" type="pres">
      <dgm:prSet presAssocID="{6C1C8DC9-4BCC-417D-AB24-A4BF7D6D809C}" presName="sibTrans" presStyleLbl="sibTrans2D1" presStyleIdx="1" presStyleCnt="5"/>
      <dgm:spPr/>
    </dgm:pt>
    <dgm:pt modelId="{B03D00D6-A470-41AD-9F17-50BA62FEFAB3}" type="pres">
      <dgm:prSet presAssocID="{6C1C8DC9-4BCC-417D-AB24-A4BF7D6D809C}" presName="connectorText" presStyleLbl="sibTrans2D1" presStyleIdx="1" presStyleCnt="5"/>
      <dgm:spPr/>
    </dgm:pt>
    <dgm:pt modelId="{24D053AB-5E8C-4772-BB55-51689CFACD48}" type="pres">
      <dgm:prSet presAssocID="{B0287F42-4B0B-4B57-95BB-AADAD32A890E}" presName="node" presStyleLbl="node1" presStyleIdx="2" presStyleCnt="5" custRadScaleRad="78377" custRadScaleInc="185458">
        <dgm:presLayoutVars>
          <dgm:bulletEnabled val="1"/>
        </dgm:presLayoutVars>
      </dgm:prSet>
      <dgm:spPr/>
    </dgm:pt>
    <dgm:pt modelId="{F5C7385F-5AC4-4209-8CA6-4EF41FF846E8}" type="pres">
      <dgm:prSet presAssocID="{54DEF28A-819B-45FC-9ABA-3901895FC156}" presName="sibTrans" presStyleLbl="sibTrans2D1" presStyleIdx="2" presStyleCnt="5"/>
      <dgm:spPr/>
    </dgm:pt>
    <dgm:pt modelId="{5A86BBFB-50A0-4443-ACB1-371D0CFC9E39}" type="pres">
      <dgm:prSet presAssocID="{54DEF28A-819B-45FC-9ABA-3901895FC156}" presName="connectorText" presStyleLbl="sibTrans2D1" presStyleIdx="2" presStyleCnt="5"/>
      <dgm:spPr/>
    </dgm:pt>
    <dgm:pt modelId="{D41C7BAE-FD60-4FFF-BCC5-D0B41201B849}" type="pres">
      <dgm:prSet presAssocID="{F543D93F-BA3F-48E1-8D54-FCCBD89ABEB8}" presName="node" presStyleLbl="node1" presStyleIdx="3" presStyleCnt="5" custRadScaleRad="88537" custRadScaleInc="215680">
        <dgm:presLayoutVars>
          <dgm:bulletEnabled val="1"/>
        </dgm:presLayoutVars>
      </dgm:prSet>
      <dgm:spPr/>
    </dgm:pt>
    <dgm:pt modelId="{5018E31B-5DC7-4DD5-A58E-275898250947}" type="pres">
      <dgm:prSet presAssocID="{6F269014-DFFB-4046-BFCC-944B1B418033}" presName="sibTrans" presStyleLbl="sibTrans2D1" presStyleIdx="3" presStyleCnt="5"/>
      <dgm:spPr/>
    </dgm:pt>
    <dgm:pt modelId="{1F416F57-CE05-4267-9985-AC77AFC0E487}" type="pres">
      <dgm:prSet presAssocID="{6F269014-DFFB-4046-BFCC-944B1B418033}" presName="connectorText" presStyleLbl="sibTrans2D1" presStyleIdx="3" presStyleCnt="5"/>
      <dgm:spPr/>
    </dgm:pt>
    <dgm:pt modelId="{D297E70B-22A0-44D5-A005-DE21C80526E5}" type="pres">
      <dgm:prSet presAssocID="{21F33EC0-A756-4DBD-A6CB-F18FF964C464}" presName="node" presStyleLbl="node1" presStyleIdx="4" presStyleCnt="5" custRadScaleRad="94652" custRadScaleInc="209014">
        <dgm:presLayoutVars>
          <dgm:bulletEnabled val="1"/>
        </dgm:presLayoutVars>
      </dgm:prSet>
      <dgm:spPr/>
    </dgm:pt>
    <dgm:pt modelId="{12CDB185-2B20-41F7-A4B3-0CA6CBA09F98}" type="pres">
      <dgm:prSet presAssocID="{2A22FC84-D684-4C50-BDD9-FBD5B6FC34B0}" presName="sibTrans" presStyleLbl="sibTrans2D1" presStyleIdx="4" presStyleCnt="5"/>
      <dgm:spPr/>
    </dgm:pt>
    <dgm:pt modelId="{B05613B5-5D80-4E0D-BF15-4AFC565D72C7}" type="pres">
      <dgm:prSet presAssocID="{2A22FC84-D684-4C50-BDD9-FBD5B6FC34B0}" presName="connectorText" presStyleLbl="sibTrans2D1" presStyleIdx="4" presStyleCnt="5"/>
      <dgm:spPr/>
    </dgm:pt>
  </dgm:ptLst>
  <dgm:cxnLst>
    <dgm:cxn modelId="{6D5A7801-DA9C-474E-8C14-718CD76C51FD}" type="presOf" srcId="{2A22FC84-D684-4C50-BDD9-FBD5B6FC34B0}" destId="{12CDB185-2B20-41F7-A4B3-0CA6CBA09F98}" srcOrd="0" destOrd="0" presId="urn:microsoft.com/office/officeart/2005/8/layout/cycle2"/>
    <dgm:cxn modelId="{FC2F9906-71B4-40F4-9F51-51BA75624674}" type="presOf" srcId="{6C1C8DC9-4BCC-417D-AB24-A4BF7D6D809C}" destId="{874D0D94-9C3F-4C73-B05D-F458537E8A20}" srcOrd="0" destOrd="0" presId="urn:microsoft.com/office/officeart/2005/8/layout/cycle2"/>
    <dgm:cxn modelId="{D021EB06-E7BC-445E-B1B0-C2B51951AF59}" type="presOf" srcId="{6F269014-DFFB-4046-BFCC-944B1B418033}" destId="{5018E31B-5DC7-4DD5-A58E-275898250947}" srcOrd="0" destOrd="0" presId="urn:microsoft.com/office/officeart/2005/8/layout/cycle2"/>
    <dgm:cxn modelId="{38EEE50C-303F-4851-A8A9-2629E74962D7}" type="presOf" srcId="{F543D93F-BA3F-48E1-8D54-FCCBD89ABEB8}" destId="{D41C7BAE-FD60-4FFF-BCC5-D0B41201B849}" srcOrd="0" destOrd="0" presId="urn:microsoft.com/office/officeart/2005/8/layout/cycle2"/>
    <dgm:cxn modelId="{1E078515-3C8F-4455-8B2D-852B20C9BB6C}" type="presOf" srcId="{B0287F42-4B0B-4B57-95BB-AADAD32A890E}" destId="{24D053AB-5E8C-4772-BB55-51689CFACD48}" srcOrd="0" destOrd="0" presId="urn:microsoft.com/office/officeart/2005/8/layout/cycle2"/>
    <dgm:cxn modelId="{72DC861B-9C83-4066-A2BE-325BB325CEB0}" type="presOf" srcId="{2A22FC84-D684-4C50-BDD9-FBD5B6FC34B0}" destId="{B05613B5-5D80-4E0D-BF15-4AFC565D72C7}" srcOrd="1" destOrd="0" presId="urn:microsoft.com/office/officeart/2005/8/layout/cycle2"/>
    <dgm:cxn modelId="{96CF1130-F27C-4615-BEFC-67EE44829364}" srcId="{3D5200CF-554B-4451-B687-C5C5AB24AA34}" destId="{F543D93F-BA3F-48E1-8D54-FCCBD89ABEB8}" srcOrd="3" destOrd="0" parTransId="{0FC56B80-FFA8-4BBA-AA74-82D0DB07658F}" sibTransId="{6F269014-DFFB-4046-BFCC-944B1B418033}"/>
    <dgm:cxn modelId="{04672832-B4B6-43E9-82F0-A54CAFF4861A}" type="presOf" srcId="{8EAEC6AB-3E10-402E-8EE4-812E56488F0D}" destId="{E3D9EF81-1C75-4F66-A4DA-2009289CD072}" srcOrd="1" destOrd="0" presId="urn:microsoft.com/office/officeart/2005/8/layout/cycle2"/>
    <dgm:cxn modelId="{35864C76-4958-4388-998E-AAEDC7B943E0}" type="presOf" srcId="{3D5200CF-554B-4451-B687-C5C5AB24AA34}" destId="{D02C4F41-D1D6-4D13-AEDC-ACC4174625EB}" srcOrd="0" destOrd="0" presId="urn:microsoft.com/office/officeart/2005/8/layout/cycle2"/>
    <dgm:cxn modelId="{6472127A-8383-40CA-91F2-BBDBE5B46350}" type="presOf" srcId="{54DEF28A-819B-45FC-9ABA-3901895FC156}" destId="{5A86BBFB-50A0-4443-ACB1-371D0CFC9E39}" srcOrd="1" destOrd="0" presId="urn:microsoft.com/office/officeart/2005/8/layout/cycle2"/>
    <dgm:cxn modelId="{7E0C4181-6DA9-4DA7-A848-AEAD012A63B2}" srcId="{3D5200CF-554B-4451-B687-C5C5AB24AA34}" destId="{21F33EC0-A756-4DBD-A6CB-F18FF964C464}" srcOrd="4" destOrd="0" parTransId="{9B4EE48C-CBD2-49C6-B41C-72BF83DC2E72}" sibTransId="{2A22FC84-D684-4C50-BDD9-FBD5B6FC34B0}"/>
    <dgm:cxn modelId="{7920D592-FDA3-44D2-97DD-BAA543353F65}" srcId="{3D5200CF-554B-4451-B687-C5C5AB24AA34}" destId="{B0287F42-4B0B-4B57-95BB-AADAD32A890E}" srcOrd="2" destOrd="0" parTransId="{C0320579-5E5F-495C-9379-D229DB7BB898}" sibTransId="{54DEF28A-819B-45FC-9ABA-3901895FC156}"/>
    <dgm:cxn modelId="{943FA798-184D-43D5-8459-3FCB93A93CBE}" type="presOf" srcId="{0DCFDDC2-5E32-444F-A6C1-E0A8ABEBBB06}" destId="{88ACE6FA-9AE4-40A7-A6DB-EACDE01D7CC7}" srcOrd="0" destOrd="0" presId="urn:microsoft.com/office/officeart/2005/8/layout/cycle2"/>
    <dgm:cxn modelId="{E7B2EE98-87EC-4815-AD36-C94B1B1C6A1C}" srcId="{3D5200CF-554B-4451-B687-C5C5AB24AA34}" destId="{F8C8ACED-B681-46D6-B11D-85E94EBE90EB}" srcOrd="1" destOrd="0" parTransId="{EBF91A7D-907F-4848-8AEB-1940EA82D8EB}" sibTransId="{6C1C8DC9-4BCC-417D-AB24-A4BF7D6D809C}"/>
    <dgm:cxn modelId="{2E8F07A3-286F-4825-A2A9-17080789592D}" type="presOf" srcId="{6C1C8DC9-4BCC-417D-AB24-A4BF7D6D809C}" destId="{B03D00D6-A470-41AD-9F17-50BA62FEFAB3}" srcOrd="1" destOrd="0" presId="urn:microsoft.com/office/officeart/2005/8/layout/cycle2"/>
    <dgm:cxn modelId="{5A2EF0B1-DF30-4420-A825-55B94656704E}" type="presOf" srcId="{F8C8ACED-B681-46D6-B11D-85E94EBE90EB}" destId="{7FB09B8F-D132-4850-9068-316231814DF2}" srcOrd="0" destOrd="0" presId="urn:microsoft.com/office/officeart/2005/8/layout/cycle2"/>
    <dgm:cxn modelId="{7F40F5BD-8629-4CB9-BEE1-05D3A0A7B728}" srcId="{3D5200CF-554B-4451-B687-C5C5AB24AA34}" destId="{0DCFDDC2-5E32-444F-A6C1-E0A8ABEBBB06}" srcOrd="0" destOrd="0" parTransId="{02E0FFA9-453C-42E3-814D-3773DDC66719}" sibTransId="{8EAEC6AB-3E10-402E-8EE4-812E56488F0D}"/>
    <dgm:cxn modelId="{5FE600C6-4748-4742-B218-70280A261EF6}" type="presOf" srcId="{8EAEC6AB-3E10-402E-8EE4-812E56488F0D}" destId="{5D649B70-24F3-4406-A079-CBC29A365B63}" srcOrd="0" destOrd="0" presId="urn:microsoft.com/office/officeart/2005/8/layout/cycle2"/>
    <dgm:cxn modelId="{D387C7DA-7198-479C-BB9F-5D8258B95E6E}" type="presOf" srcId="{6F269014-DFFB-4046-BFCC-944B1B418033}" destId="{1F416F57-CE05-4267-9985-AC77AFC0E487}" srcOrd="1" destOrd="0" presId="urn:microsoft.com/office/officeart/2005/8/layout/cycle2"/>
    <dgm:cxn modelId="{8FF9F5DA-F174-426F-AC9B-F4703CAE30AF}" type="presOf" srcId="{21F33EC0-A756-4DBD-A6CB-F18FF964C464}" destId="{D297E70B-22A0-44D5-A005-DE21C80526E5}" srcOrd="0" destOrd="0" presId="urn:microsoft.com/office/officeart/2005/8/layout/cycle2"/>
    <dgm:cxn modelId="{AC5CBAE5-0581-49CA-9200-47C6B35EFADF}" type="presOf" srcId="{54DEF28A-819B-45FC-9ABA-3901895FC156}" destId="{F5C7385F-5AC4-4209-8CA6-4EF41FF846E8}" srcOrd="0" destOrd="0" presId="urn:microsoft.com/office/officeart/2005/8/layout/cycle2"/>
    <dgm:cxn modelId="{129193C6-C8E5-478E-9A8B-E68D5D57F2EF}" type="presParOf" srcId="{D02C4F41-D1D6-4D13-AEDC-ACC4174625EB}" destId="{88ACE6FA-9AE4-40A7-A6DB-EACDE01D7CC7}" srcOrd="0" destOrd="0" presId="urn:microsoft.com/office/officeart/2005/8/layout/cycle2"/>
    <dgm:cxn modelId="{86FCA7E0-308F-446D-898B-96B15473F2BD}" type="presParOf" srcId="{D02C4F41-D1D6-4D13-AEDC-ACC4174625EB}" destId="{5D649B70-24F3-4406-A079-CBC29A365B63}" srcOrd="1" destOrd="0" presId="urn:microsoft.com/office/officeart/2005/8/layout/cycle2"/>
    <dgm:cxn modelId="{B1B8DE16-1276-4930-826B-0B603E0B4E1E}" type="presParOf" srcId="{5D649B70-24F3-4406-A079-CBC29A365B63}" destId="{E3D9EF81-1C75-4F66-A4DA-2009289CD072}" srcOrd="0" destOrd="0" presId="urn:microsoft.com/office/officeart/2005/8/layout/cycle2"/>
    <dgm:cxn modelId="{295F7421-8CD2-4813-A058-7DBF7A45FEE3}" type="presParOf" srcId="{D02C4F41-D1D6-4D13-AEDC-ACC4174625EB}" destId="{7FB09B8F-D132-4850-9068-316231814DF2}" srcOrd="2" destOrd="0" presId="urn:microsoft.com/office/officeart/2005/8/layout/cycle2"/>
    <dgm:cxn modelId="{E89B064F-59D2-4833-B42D-A5C58CB14B58}" type="presParOf" srcId="{D02C4F41-D1D6-4D13-AEDC-ACC4174625EB}" destId="{874D0D94-9C3F-4C73-B05D-F458537E8A20}" srcOrd="3" destOrd="0" presId="urn:microsoft.com/office/officeart/2005/8/layout/cycle2"/>
    <dgm:cxn modelId="{05D319BE-81BF-423B-9AC4-D6960854B22F}" type="presParOf" srcId="{874D0D94-9C3F-4C73-B05D-F458537E8A20}" destId="{B03D00D6-A470-41AD-9F17-50BA62FEFAB3}" srcOrd="0" destOrd="0" presId="urn:microsoft.com/office/officeart/2005/8/layout/cycle2"/>
    <dgm:cxn modelId="{75CA382D-9A81-4E2B-9964-275F9F1B1D93}" type="presParOf" srcId="{D02C4F41-D1D6-4D13-AEDC-ACC4174625EB}" destId="{24D053AB-5E8C-4772-BB55-51689CFACD48}" srcOrd="4" destOrd="0" presId="urn:microsoft.com/office/officeart/2005/8/layout/cycle2"/>
    <dgm:cxn modelId="{EAF5C8DB-F028-49F1-97AF-43A8F70831E7}" type="presParOf" srcId="{D02C4F41-D1D6-4D13-AEDC-ACC4174625EB}" destId="{F5C7385F-5AC4-4209-8CA6-4EF41FF846E8}" srcOrd="5" destOrd="0" presId="urn:microsoft.com/office/officeart/2005/8/layout/cycle2"/>
    <dgm:cxn modelId="{4244D833-DF26-41DA-8BFB-FBE2CBE16339}" type="presParOf" srcId="{F5C7385F-5AC4-4209-8CA6-4EF41FF846E8}" destId="{5A86BBFB-50A0-4443-ACB1-371D0CFC9E39}" srcOrd="0" destOrd="0" presId="urn:microsoft.com/office/officeart/2005/8/layout/cycle2"/>
    <dgm:cxn modelId="{0E9FDD89-6F00-44D8-A4B8-1EC5F8E54FA0}" type="presParOf" srcId="{D02C4F41-D1D6-4D13-AEDC-ACC4174625EB}" destId="{D41C7BAE-FD60-4FFF-BCC5-D0B41201B849}" srcOrd="6" destOrd="0" presId="urn:microsoft.com/office/officeart/2005/8/layout/cycle2"/>
    <dgm:cxn modelId="{06EB89F9-3747-4755-8AA6-BD0B22E76F0C}" type="presParOf" srcId="{D02C4F41-D1D6-4D13-AEDC-ACC4174625EB}" destId="{5018E31B-5DC7-4DD5-A58E-275898250947}" srcOrd="7" destOrd="0" presId="urn:microsoft.com/office/officeart/2005/8/layout/cycle2"/>
    <dgm:cxn modelId="{5A682B39-D3B9-4901-BF83-902766990494}" type="presParOf" srcId="{5018E31B-5DC7-4DD5-A58E-275898250947}" destId="{1F416F57-CE05-4267-9985-AC77AFC0E487}" srcOrd="0" destOrd="0" presId="urn:microsoft.com/office/officeart/2005/8/layout/cycle2"/>
    <dgm:cxn modelId="{191D1C17-42C7-4094-82E5-37CF9B698D1F}" type="presParOf" srcId="{D02C4F41-D1D6-4D13-AEDC-ACC4174625EB}" destId="{D297E70B-22A0-44D5-A005-DE21C80526E5}" srcOrd="8" destOrd="0" presId="urn:microsoft.com/office/officeart/2005/8/layout/cycle2"/>
    <dgm:cxn modelId="{64B66472-CA0D-4AA0-BB78-10CE007B759E}" type="presParOf" srcId="{D02C4F41-D1D6-4D13-AEDC-ACC4174625EB}" destId="{12CDB185-2B20-41F7-A4B3-0CA6CBA09F98}" srcOrd="9" destOrd="0" presId="urn:microsoft.com/office/officeart/2005/8/layout/cycle2"/>
    <dgm:cxn modelId="{C93637D4-F1E7-4068-8132-481C13AB6207}" type="presParOf" srcId="{12CDB185-2B20-41F7-A4B3-0CA6CBA09F98}" destId="{B05613B5-5D80-4E0D-BF15-4AFC565D72C7}" srcOrd="0" destOrd="0" presId="urn:microsoft.com/office/officeart/2005/8/layout/cycle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ACE6FA-9AE4-40A7-A6DB-EACDE01D7CC7}">
      <dsp:nvSpPr>
        <dsp:cNvPr id="0" name=""/>
        <dsp:cNvSpPr/>
      </dsp:nvSpPr>
      <dsp:spPr>
        <a:xfrm>
          <a:off x="3676772" y="984905"/>
          <a:ext cx="1300142" cy="130014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NL" sz="1400" kern="1200" dirty="0"/>
            <a:t>Tastbare beloning</a:t>
          </a:r>
        </a:p>
      </dsp:txBody>
      <dsp:txXfrm>
        <a:off x="3867173" y="1175306"/>
        <a:ext cx="919340" cy="919340"/>
      </dsp:txXfrm>
    </dsp:sp>
    <dsp:sp modelId="{5D649B70-24F3-4406-A079-CBC29A365B63}">
      <dsp:nvSpPr>
        <dsp:cNvPr id="0" name=""/>
        <dsp:cNvSpPr/>
      </dsp:nvSpPr>
      <dsp:spPr>
        <a:xfrm rot="6299179">
          <a:off x="3951614" y="2292095"/>
          <a:ext cx="281182" cy="4387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nl-NL" sz="2100" kern="1200"/>
        </a:p>
      </dsp:txBody>
      <dsp:txXfrm rot="10800000">
        <a:off x="4004698" y="2339112"/>
        <a:ext cx="196827" cy="263278"/>
      </dsp:txXfrm>
    </dsp:sp>
    <dsp:sp modelId="{7FB09B8F-D132-4850-9068-316231814DF2}">
      <dsp:nvSpPr>
        <dsp:cNvPr id="0" name=""/>
        <dsp:cNvSpPr/>
      </dsp:nvSpPr>
      <dsp:spPr>
        <a:xfrm>
          <a:off x="3203380" y="2753315"/>
          <a:ext cx="1300142" cy="130014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endParaRPr lang="nl-NL" sz="1400" kern="1200" dirty="0"/>
        </a:p>
        <a:p>
          <a:pPr marL="0" lvl="0" indent="0" algn="ctr" defTabSz="622300">
            <a:lnSpc>
              <a:spcPct val="90000"/>
            </a:lnSpc>
            <a:spcBef>
              <a:spcPct val="0"/>
            </a:spcBef>
            <a:spcAft>
              <a:spcPct val="35000"/>
            </a:spcAft>
            <a:buNone/>
          </a:pPr>
          <a:r>
            <a:rPr lang="nl-NL" sz="1400" kern="1200" dirty="0"/>
            <a:t>Het gaat beter</a:t>
          </a:r>
        </a:p>
        <a:p>
          <a:pPr marL="0" lvl="0" indent="0" algn="ctr" defTabSz="622300">
            <a:lnSpc>
              <a:spcPct val="90000"/>
            </a:lnSpc>
            <a:spcBef>
              <a:spcPct val="0"/>
            </a:spcBef>
            <a:spcAft>
              <a:spcPct val="35000"/>
            </a:spcAft>
            <a:buNone/>
          </a:pPr>
          <a:r>
            <a:rPr lang="nl-NL" sz="1400" kern="1200" dirty="0"/>
            <a:t>Bewustwording</a:t>
          </a:r>
        </a:p>
        <a:p>
          <a:pPr marL="0" lvl="0" indent="0" algn="ctr" defTabSz="622300">
            <a:lnSpc>
              <a:spcPct val="90000"/>
            </a:lnSpc>
            <a:spcBef>
              <a:spcPct val="0"/>
            </a:spcBef>
            <a:spcAft>
              <a:spcPct val="35000"/>
            </a:spcAft>
            <a:buNone/>
          </a:pPr>
          <a:endParaRPr lang="nl-NL" sz="1100" kern="1200" dirty="0"/>
        </a:p>
      </dsp:txBody>
      <dsp:txXfrm>
        <a:off x="3393781" y="2943716"/>
        <a:ext cx="919340" cy="919340"/>
      </dsp:txXfrm>
    </dsp:sp>
    <dsp:sp modelId="{874D0D94-9C3F-4C73-B05D-F458537E8A20}">
      <dsp:nvSpPr>
        <dsp:cNvPr id="0" name=""/>
        <dsp:cNvSpPr/>
      </dsp:nvSpPr>
      <dsp:spPr>
        <a:xfrm rot="10741054">
          <a:off x="2890707" y="3198602"/>
          <a:ext cx="221044" cy="4387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nl-NL" sz="2100" kern="1200"/>
        </a:p>
      </dsp:txBody>
      <dsp:txXfrm rot="10800000">
        <a:off x="2957015" y="3285794"/>
        <a:ext cx="154731" cy="263278"/>
      </dsp:txXfrm>
    </dsp:sp>
    <dsp:sp modelId="{24D053AB-5E8C-4772-BB55-51689CFACD48}">
      <dsp:nvSpPr>
        <dsp:cNvPr id="0" name=""/>
        <dsp:cNvSpPr/>
      </dsp:nvSpPr>
      <dsp:spPr>
        <a:xfrm>
          <a:off x="1486425" y="2782758"/>
          <a:ext cx="1300142" cy="130014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marR="0" lvl="0" indent="0" algn="ctr" defTabSz="914400" eaLnBrk="1" fontAlgn="auto" latinLnBrk="0" hangingPunct="1">
            <a:lnSpc>
              <a:spcPct val="100000"/>
            </a:lnSpc>
            <a:spcBef>
              <a:spcPct val="0"/>
            </a:spcBef>
            <a:spcAft>
              <a:spcPts val="0"/>
            </a:spcAft>
            <a:buClrTx/>
            <a:buSzTx/>
            <a:buFontTx/>
            <a:buNone/>
            <a:tabLst/>
            <a:defRPr/>
          </a:pPr>
          <a:endParaRPr lang="nl-NL" sz="1400" kern="1200" dirty="0">
            <a:latin typeface="+mn-lt"/>
          </a:endParaRPr>
        </a:p>
        <a:p>
          <a:pPr marL="0" marR="0" lvl="0" indent="0" algn="ctr" defTabSz="914400" eaLnBrk="1" fontAlgn="auto" latinLnBrk="0" hangingPunct="1">
            <a:lnSpc>
              <a:spcPct val="100000"/>
            </a:lnSpc>
            <a:spcBef>
              <a:spcPct val="0"/>
            </a:spcBef>
            <a:spcAft>
              <a:spcPts val="0"/>
            </a:spcAft>
            <a:buClrTx/>
            <a:buSzTx/>
            <a:buFontTx/>
            <a:buNone/>
            <a:tabLst/>
            <a:defRPr/>
          </a:pPr>
          <a:endParaRPr lang="nl-NL" sz="1400" kern="1200" dirty="0">
            <a:latin typeface="+mn-lt"/>
          </a:endParaRPr>
        </a:p>
        <a:p>
          <a:pPr marL="0" marR="0" lvl="0" indent="0" algn="ctr" defTabSz="914400" eaLnBrk="1" fontAlgn="auto" latinLnBrk="0" hangingPunct="1">
            <a:lnSpc>
              <a:spcPct val="100000"/>
            </a:lnSpc>
            <a:spcBef>
              <a:spcPct val="0"/>
            </a:spcBef>
            <a:spcAft>
              <a:spcPts val="0"/>
            </a:spcAft>
            <a:buClrTx/>
            <a:buSzTx/>
            <a:buFontTx/>
            <a:buNone/>
            <a:tabLst/>
            <a:defRPr/>
          </a:pPr>
          <a:r>
            <a:rPr lang="nl-NL" sz="1400" kern="1200" dirty="0">
              <a:latin typeface="+mn-lt"/>
            </a:rPr>
            <a:t>Dit wil ik weer</a:t>
          </a:r>
        </a:p>
        <a:p>
          <a:pPr marL="0" lvl="0" algn="ctr" defTabSz="488950">
            <a:lnSpc>
              <a:spcPct val="90000"/>
            </a:lnSpc>
            <a:spcBef>
              <a:spcPct val="0"/>
            </a:spcBef>
            <a:spcAft>
              <a:spcPct val="35000"/>
            </a:spcAft>
            <a:buNone/>
          </a:pPr>
          <a:endParaRPr lang="nl-NL" sz="3600" kern="1200" dirty="0"/>
        </a:p>
      </dsp:txBody>
      <dsp:txXfrm>
        <a:off x="1676826" y="2973159"/>
        <a:ext cx="919340" cy="919340"/>
      </dsp:txXfrm>
    </dsp:sp>
    <dsp:sp modelId="{F5C7385F-5AC4-4209-8CA6-4EF41FF846E8}">
      <dsp:nvSpPr>
        <dsp:cNvPr id="0" name=""/>
        <dsp:cNvSpPr/>
      </dsp:nvSpPr>
      <dsp:spPr>
        <a:xfrm rot="14895646">
          <a:off x="1655491" y="2366192"/>
          <a:ext cx="286350" cy="4387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nl-NL" sz="2100" kern="1200"/>
        </a:p>
      </dsp:txBody>
      <dsp:txXfrm rot="10800000">
        <a:off x="1714352" y="2493850"/>
        <a:ext cx="200445" cy="263278"/>
      </dsp:txXfrm>
    </dsp:sp>
    <dsp:sp modelId="{D41C7BAE-FD60-4FFF-BCC5-D0B41201B849}">
      <dsp:nvSpPr>
        <dsp:cNvPr id="0" name=""/>
        <dsp:cNvSpPr/>
      </dsp:nvSpPr>
      <dsp:spPr>
        <a:xfrm>
          <a:off x="804762" y="1073225"/>
          <a:ext cx="1300142" cy="130014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NL" sz="1400" kern="1200" dirty="0">
              <a:latin typeface="+mn-lt"/>
            </a:rPr>
            <a:t>Interne motivatie</a:t>
          </a:r>
        </a:p>
      </dsp:txBody>
      <dsp:txXfrm>
        <a:off x="995163" y="1263626"/>
        <a:ext cx="919340" cy="919340"/>
      </dsp:txXfrm>
    </dsp:sp>
    <dsp:sp modelId="{5018E31B-5DC7-4DD5-A58E-275898250947}">
      <dsp:nvSpPr>
        <dsp:cNvPr id="0" name=""/>
        <dsp:cNvSpPr/>
      </dsp:nvSpPr>
      <dsp:spPr>
        <a:xfrm rot="19541712">
          <a:off x="2051440" y="1017379"/>
          <a:ext cx="232946" cy="4387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nl-NL" sz="2100" kern="1200"/>
        </a:p>
      </dsp:txBody>
      <dsp:txXfrm>
        <a:off x="2057518" y="1124832"/>
        <a:ext cx="163062" cy="263278"/>
      </dsp:txXfrm>
    </dsp:sp>
    <dsp:sp modelId="{D297E70B-22A0-44D5-A005-DE21C80526E5}">
      <dsp:nvSpPr>
        <dsp:cNvPr id="0" name=""/>
        <dsp:cNvSpPr/>
      </dsp:nvSpPr>
      <dsp:spPr>
        <a:xfrm>
          <a:off x="2241814" y="92758"/>
          <a:ext cx="1300142" cy="1300142"/>
        </a:xfrm>
        <a:prstGeom prst="ellipse">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nl-NL" sz="1400" kern="1200" dirty="0"/>
            <a:t>Goed gedrag ontwikkelen</a:t>
          </a:r>
        </a:p>
      </dsp:txBody>
      <dsp:txXfrm>
        <a:off x="2432215" y="283159"/>
        <a:ext cx="919340" cy="919340"/>
      </dsp:txXfrm>
    </dsp:sp>
    <dsp:sp modelId="{12CDB185-2B20-41F7-A4B3-0CA6CBA09F98}">
      <dsp:nvSpPr>
        <dsp:cNvPr id="0" name=""/>
        <dsp:cNvSpPr/>
      </dsp:nvSpPr>
      <dsp:spPr>
        <a:xfrm rot="1912209">
          <a:off x="3501174" y="966419"/>
          <a:ext cx="206456" cy="438798"/>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nl-NL" sz="2100" kern="1200"/>
        </a:p>
      </dsp:txBody>
      <dsp:txXfrm>
        <a:off x="3505843" y="1037828"/>
        <a:ext cx="144519" cy="26327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lvl1pPr algn="l">
              <a:defRPr/>
            </a:lvl1pPr>
          </a:lstStyle>
          <a:p>
            <a:fld id="{6AD6EE87-EBD5-4F12-A48A-63ACA297AC8F}" type="datetimeFigureOut">
              <a:rPr lang="en-US" dirty="0"/>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4CD73815-2707-4475-8F1A-B873CB631BB4}" type="datetimeFigureOut">
              <a:rPr lang="en-US" dirty="0"/>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nl-NL"/>
              <a:t>Klik om stijl te bewerken</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2A4AFB99-0EAB-4182-AFF8-E214C82A68F6}" type="datetimeFigureOut">
              <a:rPr lang="en-US" dirty="0"/>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A5D3794B-289A-4A80-97D7-111025398D45}" type="datetimeFigureOut">
              <a:rPr lang="en-US" dirty="0"/>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nl-NL"/>
              <a:t>Klik om stijl te bewerken</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Tekststijl van het model bewerken</a:t>
            </a:r>
          </a:p>
        </p:txBody>
      </p:sp>
      <p:sp>
        <p:nvSpPr>
          <p:cNvPr id="4" name="Date Placeholder 3"/>
          <p:cNvSpPr>
            <a:spLocks noGrp="1"/>
          </p:cNvSpPr>
          <p:nvPr>
            <p:ph type="dt" sz="half" idx="10"/>
          </p:nvPr>
        </p:nvSpPr>
        <p:spPr/>
        <p:txBody>
          <a:bodyPr/>
          <a:lstStyle/>
          <a:p>
            <a:fld id="{5A61015F-7CC6-4D0A-9D87-873EA4C304CC}" type="datetimeFigureOut">
              <a:rPr lang="en-US" dirty="0"/>
              <a:t>10/31/2017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nl-NL"/>
              <a:t>Klik om stijl te bewerken</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93C6A301-0538-44EC-B09D-202E1042A48B}" type="datetimeFigureOut">
              <a:rPr lang="en-US" dirty="0"/>
              <a:t>10/31/2017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Content Placeholder 3"/>
          <p:cNvSpPr>
            <a:spLocks noGrp="1"/>
          </p:cNvSpPr>
          <p:nvPr>
            <p:ph sz="half" idx="2"/>
          </p:nvPr>
        </p:nvSpPr>
        <p:spPr>
          <a:xfrm>
            <a:off x="1024128" y="2967788"/>
            <a:ext cx="4754880" cy="33415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nl-NL"/>
              <a:t>Tekststijl van het model bewerken</a:t>
            </a:r>
          </a:p>
        </p:txBody>
      </p:sp>
      <p:sp>
        <p:nvSpPr>
          <p:cNvPr id="6" name="Content Placeholder 5"/>
          <p:cNvSpPr>
            <a:spLocks noGrp="1"/>
          </p:cNvSpPr>
          <p:nvPr>
            <p:ph sz="quarter" idx="4"/>
          </p:nvPr>
        </p:nvSpPr>
        <p:spPr>
          <a:xfrm>
            <a:off x="5990888" y="2967788"/>
            <a:ext cx="4754880" cy="3341572"/>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D789574A-8875-45EF-8EA2-3CAA0F7ABC4C}" type="datetimeFigureOut">
              <a:rPr lang="en-US" dirty="0"/>
              <a:t>10/31/2017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67EF4D4C-5367-4C26-9E2B-D8088D7FCA81}" type="datetimeFigureOut">
              <a:rPr lang="en-US" dirty="0"/>
              <a:t>10/31/2017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6E91E96-98B0-4413-9547-46F3504108EF}" type="datetimeFigureOut">
              <a:rPr lang="en-US" dirty="0"/>
              <a:t>10/31/2017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nl-NL"/>
              <a:t>Klik om stijl te bewerken</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Tekststijl van het model bewerken</a:t>
            </a:r>
          </a:p>
        </p:txBody>
      </p:sp>
      <p:sp>
        <p:nvSpPr>
          <p:cNvPr id="5" name="Date Placeholder 4"/>
          <p:cNvSpPr>
            <a:spLocks noGrp="1"/>
          </p:cNvSpPr>
          <p:nvPr>
            <p:ph type="dt" sz="half" idx="10"/>
          </p:nvPr>
        </p:nvSpPr>
        <p:spPr/>
        <p:txBody>
          <a:bodyPr/>
          <a:lstStyle/>
          <a:p>
            <a:fld id="{05C68B11-C5A8-448C-8CE9-B1A273C79CFC}" type="datetimeFigureOut">
              <a:rPr lang="en-US" dirty="0"/>
              <a:t>10/31/2017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nl-NL"/>
              <a:t>Klik om stijl te bewerken</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Date Placeholder 4"/>
          <p:cNvSpPr>
            <a:spLocks noGrp="1"/>
          </p:cNvSpPr>
          <p:nvPr>
            <p:ph type="dt" sz="half" idx="10"/>
          </p:nvPr>
        </p:nvSpPr>
        <p:spPr/>
        <p:txBody>
          <a:bodyPr/>
          <a:lstStyle/>
          <a:p>
            <a:fld id="{C7616CA0-919D-4A49-9C8A-62FDFB3A5183}" type="datetimeFigureOut">
              <a:rPr lang="en-US" dirty="0"/>
              <a:t>10/31/2017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67E5644-1E61-4311-A31E-84CB9C7AA8A9}" type="slidenum">
              <a:rPr lang="en-US" dirty="0"/>
              <a:t>‹nr.›</a:t>
            </a:fld>
            <a:endParaRPr lang="en-US" dirty="0"/>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nl-NL"/>
              <a:t>Klik om stijl te bewerken</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90298CD5-6C1E-4009-B41F-6DF62E31D3BE}" type="datetimeFigureOut">
              <a:rPr lang="en-US" dirty="0"/>
              <a:pPr/>
              <a:t>10/31/2017</a:t>
            </a:fld>
            <a:endParaRPr lang="en-US" dirty="0"/>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dirty="0"/>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4FAB73BC-B049-4115-A692-8D63A059BFB8}" type="slidenum">
              <a:rPr lang="en-US" dirty="0"/>
              <a:pPr/>
              <a:t>‹nr.›</a:t>
            </a:fld>
            <a:endParaRPr lang="en-US" dirty="0"/>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0" r:id="rId9"/>
    <p:sldLayoutId id="2147483658" r:id="rId10"/>
    <p:sldLayoutId id="2147483659"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1.emf"/><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amp;ehk=DcP03nfrGjI4qgBoRfmPVw&amp;r=0&amp;pid=OfficeInsert"/><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image" Target="../media/image3.jpg&amp;ehk=4J"/></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slide" Target="slide10.xml"/><Relationship Id="rId1" Type="http://schemas.openxmlformats.org/officeDocument/2006/relationships/slideLayout" Target="../slideLayouts/slideLayout2.xml"/><Relationship Id="rId4" Type="http://schemas.openxmlformats.org/officeDocument/2006/relationships/slide" Target="slide16.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4.jpg&amp;ehk=vcL4DFwYiz5bv"/><Relationship Id="rId1" Type="http://schemas.openxmlformats.org/officeDocument/2006/relationships/slideLayout" Target="../slideLayouts/slideLayout2.xml"/><Relationship Id="rId5" Type="http://schemas.openxmlformats.org/officeDocument/2006/relationships/slide" Target="slide8.xml"/><Relationship Id="rId4" Type="http://schemas.openxmlformats.org/officeDocument/2006/relationships/slide" Target="slide7.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5.jpg&amp;ehk=PeIX"/><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6.gif&amp;ehk=jgDcnKH0v4M6kH6"/><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jpg&amp;ehk=JgF0FyUfT7y0BtrltV1B6Q&amp;r=0&amp;pid=OfficeInsert"/><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slide" Target="slid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50EBD5C-8DCE-473F-93EA-3151FC0AB70C}"/>
              </a:ext>
            </a:extLst>
          </p:cNvPr>
          <p:cNvSpPr>
            <a:spLocks noGrp="1"/>
          </p:cNvSpPr>
          <p:nvPr>
            <p:ph type="ctrTitle"/>
          </p:nvPr>
        </p:nvSpPr>
        <p:spPr/>
        <p:txBody>
          <a:bodyPr/>
          <a:lstStyle/>
          <a:p>
            <a:r>
              <a:rPr lang="nl-NL" dirty="0"/>
              <a:t>beloningssysteem</a:t>
            </a:r>
          </a:p>
        </p:txBody>
      </p:sp>
      <p:sp>
        <p:nvSpPr>
          <p:cNvPr id="3" name="Ondertitel 2">
            <a:extLst>
              <a:ext uri="{FF2B5EF4-FFF2-40B4-BE49-F238E27FC236}">
                <a16:creationId xmlns:a16="http://schemas.microsoft.com/office/drawing/2014/main" id="{A34E350A-EC74-4771-B31A-7511F1BEDFE6}"/>
              </a:ext>
            </a:extLst>
          </p:cNvPr>
          <p:cNvSpPr>
            <a:spLocks noGrp="1"/>
          </p:cNvSpPr>
          <p:nvPr>
            <p:ph type="subTitle" idx="1"/>
          </p:nvPr>
        </p:nvSpPr>
        <p:spPr/>
        <p:txBody>
          <a:bodyPr/>
          <a:lstStyle/>
          <a:p>
            <a:r>
              <a:rPr lang="nl-NL" dirty="0"/>
              <a:t>Kernteam 2017-2018</a:t>
            </a:r>
          </a:p>
        </p:txBody>
      </p:sp>
    </p:spTree>
    <p:extLst>
      <p:ext uri="{BB962C8B-B14F-4D97-AF65-F5344CB8AC3E}">
        <p14:creationId xmlns:p14="http://schemas.microsoft.com/office/powerpoint/2010/main" val="1730896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FAE1107-CEC3-4041-8BAA-CDB6F6759B3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Afbeelding 3">
            <a:extLst>
              <a:ext uri="{FF2B5EF4-FFF2-40B4-BE49-F238E27FC236}">
                <a16:creationId xmlns:a16="http://schemas.microsoft.com/office/drawing/2014/main" id="{12A6C8AB-001D-4A8F-A092-97B8F8663926}"/>
              </a:ext>
            </a:extLst>
          </p:cNvPr>
          <p:cNvPicPr>
            <a:picLocks noChangeAspect="1"/>
          </p:cNvPicPr>
          <p:nvPr/>
        </p:nvPicPr>
        <p:blipFill>
          <a:blip r:embed="rId2"/>
          <a:stretch>
            <a:fillRect/>
          </a:stretch>
        </p:blipFill>
        <p:spPr>
          <a:xfrm>
            <a:off x="6096000" y="1430769"/>
            <a:ext cx="5455921" cy="3996462"/>
          </a:xfrm>
          <a:prstGeom prst="rect">
            <a:avLst/>
          </a:prstGeom>
        </p:spPr>
      </p:pic>
      <p:cxnSp>
        <p:nvCxnSpPr>
          <p:cNvPr id="11" name="Straight Connector 10">
            <a:extLst>
              <a:ext uri="{FF2B5EF4-FFF2-40B4-BE49-F238E27FC236}">
                <a16:creationId xmlns:a16="http://schemas.microsoft.com/office/drawing/2014/main" id="{1AEA88FB-F5DD-45CE-AAE1-7B33D0ABDD25}"/>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0D3D47A0-7CA8-457B-ACEB-0C61290DF44A}"/>
              </a:ext>
            </a:extLst>
          </p:cNvPr>
          <p:cNvSpPr>
            <a:spLocks noGrp="1"/>
          </p:cNvSpPr>
          <p:nvPr>
            <p:ph type="title"/>
          </p:nvPr>
        </p:nvSpPr>
        <p:spPr>
          <a:xfrm>
            <a:off x="1024129" y="585216"/>
            <a:ext cx="3779085" cy="1499616"/>
          </a:xfrm>
        </p:spPr>
        <p:txBody>
          <a:bodyPr>
            <a:normAutofit/>
          </a:bodyPr>
          <a:lstStyle/>
          <a:p>
            <a:r>
              <a:rPr lang="nl-NL">
                <a:solidFill>
                  <a:srgbClr val="FFFFFF"/>
                </a:solidFill>
              </a:rPr>
              <a:t>PBS</a:t>
            </a:r>
          </a:p>
        </p:txBody>
      </p:sp>
      <p:sp>
        <p:nvSpPr>
          <p:cNvPr id="3" name="Tijdelijke aanduiding voor inhoud 2">
            <a:extLst>
              <a:ext uri="{FF2B5EF4-FFF2-40B4-BE49-F238E27FC236}">
                <a16:creationId xmlns:a16="http://schemas.microsoft.com/office/drawing/2014/main" id="{E1BBC886-641D-4BB6-A6E6-3B13E9840CA9}"/>
              </a:ext>
            </a:extLst>
          </p:cNvPr>
          <p:cNvSpPr>
            <a:spLocks noGrp="1"/>
          </p:cNvSpPr>
          <p:nvPr>
            <p:ph idx="1"/>
          </p:nvPr>
        </p:nvSpPr>
        <p:spPr>
          <a:xfrm>
            <a:off x="1024129" y="2286000"/>
            <a:ext cx="3791711" cy="3931920"/>
          </a:xfrm>
        </p:spPr>
        <p:txBody>
          <a:bodyPr>
            <a:normAutofit/>
          </a:bodyPr>
          <a:lstStyle/>
          <a:p>
            <a:r>
              <a:rPr lang="nl-NL">
                <a:solidFill>
                  <a:srgbClr val="FFFFFF"/>
                </a:solidFill>
              </a:rPr>
              <a:t>Goed gedrag belonen</a:t>
            </a:r>
          </a:p>
          <a:p>
            <a:r>
              <a:rPr lang="nl-NL">
                <a:solidFill>
                  <a:srgbClr val="FFFFFF"/>
                </a:solidFill>
              </a:rPr>
              <a:t>Feedback 1:4</a:t>
            </a:r>
          </a:p>
          <a:p>
            <a:r>
              <a:rPr lang="nl-NL">
                <a:solidFill>
                  <a:srgbClr val="FFFFFF"/>
                </a:solidFill>
              </a:rPr>
              <a:t>Duidelijke gedragsverwachting</a:t>
            </a:r>
          </a:p>
          <a:p>
            <a:r>
              <a:rPr lang="nl-NL">
                <a:solidFill>
                  <a:srgbClr val="FFFFFF"/>
                </a:solidFill>
              </a:rPr>
              <a:t>Oefenen gewenst gedrag</a:t>
            </a:r>
          </a:p>
          <a:p>
            <a:r>
              <a:rPr lang="nl-NL">
                <a:solidFill>
                  <a:srgbClr val="FFFFFF"/>
                </a:solidFill>
              </a:rPr>
              <a:t>Gedragsregistratie</a:t>
            </a:r>
          </a:p>
          <a:p>
            <a:endParaRPr lang="nl-NL">
              <a:solidFill>
                <a:srgbClr val="FFFFFF"/>
              </a:solidFill>
            </a:endParaRPr>
          </a:p>
        </p:txBody>
      </p:sp>
      <p:sp>
        <p:nvSpPr>
          <p:cNvPr id="7" name="Pijl: links 6">
            <a:hlinkClick r:id="rId3" action="ppaction://hlinksldjump"/>
            <a:extLst>
              <a:ext uri="{FF2B5EF4-FFF2-40B4-BE49-F238E27FC236}">
                <a16:creationId xmlns:a16="http://schemas.microsoft.com/office/drawing/2014/main" id="{5B908066-9451-4321-9CFB-5155553FB781}"/>
              </a:ext>
            </a:extLst>
          </p:cNvPr>
          <p:cNvSpPr/>
          <p:nvPr/>
        </p:nvSpPr>
        <p:spPr>
          <a:xfrm>
            <a:off x="10508974" y="6347791"/>
            <a:ext cx="768626" cy="3180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terug</a:t>
            </a:r>
          </a:p>
        </p:txBody>
      </p:sp>
    </p:spTree>
    <p:extLst>
      <p:ext uri="{BB962C8B-B14F-4D97-AF65-F5344CB8AC3E}">
        <p14:creationId xmlns:p14="http://schemas.microsoft.com/office/powerpoint/2010/main" val="23838738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CA4D39DB-AFA4-47BA-A7F2-13A71D210C6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Afbeelding 6" descr="Afbeelding met tekst&#10;&#10;Beschrijving is gegenereerd met zeer hoge betrouwbaarheid">
            <a:extLst>
              <a:ext uri="{FF2B5EF4-FFF2-40B4-BE49-F238E27FC236}">
                <a16:creationId xmlns:a16="http://schemas.microsoft.com/office/drawing/2014/main" id="{368AAF1F-95DF-494B-8E4A-770886C0A15F}"/>
              </a:ext>
            </a:extLst>
          </p:cNvPr>
          <p:cNvPicPr>
            <a:picLocks noChangeAspect="1"/>
          </p:cNvPicPr>
          <p:nvPr/>
        </p:nvPicPr>
        <p:blipFill>
          <a:blip r:embed="rId3"/>
          <a:stretch>
            <a:fillRect/>
          </a:stretch>
        </p:blipFill>
        <p:spPr>
          <a:xfrm>
            <a:off x="562232" y="4397699"/>
            <a:ext cx="2124728" cy="2243159"/>
          </a:xfrm>
          <a:prstGeom prst="rect">
            <a:avLst/>
          </a:prstGeom>
        </p:spPr>
      </p:pic>
      <p:sp>
        <p:nvSpPr>
          <p:cNvPr id="2" name="Titel 1">
            <a:extLst>
              <a:ext uri="{FF2B5EF4-FFF2-40B4-BE49-F238E27FC236}">
                <a16:creationId xmlns:a16="http://schemas.microsoft.com/office/drawing/2014/main" id="{26E0D1F8-F201-481E-B13C-1504313AC165}"/>
              </a:ext>
            </a:extLst>
          </p:cNvPr>
          <p:cNvSpPr>
            <a:spLocks noGrp="1"/>
          </p:cNvSpPr>
          <p:nvPr>
            <p:ph type="title"/>
          </p:nvPr>
        </p:nvSpPr>
        <p:spPr>
          <a:xfrm>
            <a:off x="1024128" y="585216"/>
            <a:ext cx="5867061" cy="1499616"/>
          </a:xfrm>
        </p:spPr>
        <p:txBody>
          <a:bodyPr>
            <a:normAutofit/>
          </a:bodyPr>
          <a:lstStyle/>
          <a:p>
            <a:r>
              <a:rPr lang="nl-NL" dirty="0"/>
              <a:t>De ik-cirkel</a:t>
            </a:r>
          </a:p>
        </p:txBody>
      </p:sp>
      <p:sp>
        <p:nvSpPr>
          <p:cNvPr id="3" name="Tijdelijke aanduiding voor inhoud 2">
            <a:extLst>
              <a:ext uri="{FF2B5EF4-FFF2-40B4-BE49-F238E27FC236}">
                <a16:creationId xmlns:a16="http://schemas.microsoft.com/office/drawing/2014/main" id="{5863DA69-A438-4DE6-BA6D-ED67BCB2C273}"/>
              </a:ext>
            </a:extLst>
          </p:cNvPr>
          <p:cNvSpPr>
            <a:spLocks noGrp="1"/>
          </p:cNvSpPr>
          <p:nvPr>
            <p:ph idx="1"/>
          </p:nvPr>
        </p:nvSpPr>
        <p:spPr>
          <a:xfrm>
            <a:off x="8021490" y="585216"/>
            <a:ext cx="3527043" cy="5586984"/>
          </a:xfrm>
        </p:spPr>
        <p:txBody>
          <a:bodyPr anchor="ctr">
            <a:normAutofit/>
          </a:bodyPr>
          <a:lstStyle/>
          <a:p>
            <a:r>
              <a:rPr lang="nl-NL" sz="2000" dirty="0">
                <a:solidFill>
                  <a:srgbClr val="FFFFFF"/>
                </a:solidFill>
              </a:rPr>
              <a:t>Leerlingen scoren zichzelf op eigen gedrag</a:t>
            </a:r>
          </a:p>
          <a:p>
            <a:r>
              <a:rPr lang="nl-NL" sz="2000" dirty="0">
                <a:solidFill>
                  <a:srgbClr val="FFFFFF"/>
                </a:solidFill>
              </a:rPr>
              <a:t>Leerlingen benoemen leerpunt</a:t>
            </a:r>
          </a:p>
          <a:p>
            <a:r>
              <a:rPr lang="nl-NL" sz="2000" dirty="0">
                <a:solidFill>
                  <a:srgbClr val="FFFFFF"/>
                </a:solidFill>
              </a:rPr>
              <a:t>Leerpunt komt op klassencirkel</a:t>
            </a:r>
          </a:p>
          <a:p>
            <a:r>
              <a:rPr lang="nl-NL" sz="2000" dirty="0">
                <a:solidFill>
                  <a:srgbClr val="FFFFFF"/>
                </a:solidFill>
              </a:rPr>
              <a:t>Leerlingen beschrijven concrete acties</a:t>
            </a:r>
          </a:p>
          <a:p>
            <a:r>
              <a:rPr lang="nl-NL" sz="2000" dirty="0">
                <a:solidFill>
                  <a:srgbClr val="FFFFFF"/>
                </a:solidFill>
              </a:rPr>
              <a:t>Leerlingen bepalen of ze hun doel gedeeltelijk of helemaal hebben behaald</a:t>
            </a:r>
          </a:p>
          <a:p>
            <a:endParaRPr lang="nl-NL" sz="2000" dirty="0">
              <a:solidFill>
                <a:srgbClr val="FFFFFF"/>
              </a:solidFill>
            </a:endParaRPr>
          </a:p>
        </p:txBody>
      </p:sp>
      <p:graphicFrame>
        <p:nvGraphicFramePr>
          <p:cNvPr id="4" name="Object 3">
            <a:extLst>
              <a:ext uri="{FF2B5EF4-FFF2-40B4-BE49-F238E27FC236}">
                <a16:creationId xmlns:a16="http://schemas.microsoft.com/office/drawing/2014/main" id="{E824D1BB-5784-4DF1-85FA-70705FEB2A75}"/>
              </a:ext>
            </a:extLst>
          </p:cNvPr>
          <p:cNvGraphicFramePr>
            <a:graphicFrameLocks noChangeAspect="1"/>
          </p:cNvGraphicFramePr>
          <p:nvPr>
            <p:extLst>
              <p:ext uri="{D42A27DB-BD31-4B8C-83A1-F6EECF244321}">
                <p14:modId xmlns:p14="http://schemas.microsoft.com/office/powerpoint/2010/main" val="3178126629"/>
              </p:ext>
            </p:extLst>
          </p:nvPr>
        </p:nvGraphicFramePr>
        <p:xfrm>
          <a:off x="2686960" y="1222721"/>
          <a:ext cx="4691063" cy="5418137"/>
        </p:xfrm>
        <a:graphic>
          <a:graphicData uri="http://schemas.openxmlformats.org/presentationml/2006/ole">
            <mc:AlternateContent xmlns:mc="http://schemas.openxmlformats.org/markup-compatibility/2006">
              <mc:Choice xmlns:v="urn:schemas-microsoft-com:vml" Requires="v">
                <p:oleObj spid="_x0000_s1029" name="Document" r:id="rId4" imgW="7344749" imgH="8483521" progId="Word.Document.12">
                  <p:embed/>
                </p:oleObj>
              </mc:Choice>
              <mc:Fallback>
                <p:oleObj name="Document" r:id="rId4" imgW="7344749" imgH="8483521" progId="Word.Document.12">
                  <p:embed/>
                  <p:pic>
                    <p:nvPicPr>
                      <p:cNvPr id="0" name=""/>
                      <p:cNvPicPr/>
                      <p:nvPr/>
                    </p:nvPicPr>
                    <p:blipFill>
                      <a:blip r:embed="rId5"/>
                      <a:stretch>
                        <a:fillRect/>
                      </a:stretch>
                    </p:blipFill>
                    <p:spPr>
                      <a:xfrm>
                        <a:off x="2686960" y="1222721"/>
                        <a:ext cx="4691063" cy="5418137"/>
                      </a:xfrm>
                      <a:prstGeom prst="rect">
                        <a:avLst/>
                      </a:prstGeom>
                    </p:spPr>
                  </p:pic>
                </p:oleObj>
              </mc:Fallback>
            </mc:AlternateContent>
          </a:graphicData>
        </a:graphic>
      </p:graphicFrame>
    </p:spTree>
    <p:extLst>
      <p:ext uri="{BB962C8B-B14F-4D97-AF65-F5344CB8AC3E}">
        <p14:creationId xmlns:p14="http://schemas.microsoft.com/office/powerpoint/2010/main" val="30604210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8EC506-B1DA-46A1-B44D-774E68468E1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5">
            <a:extLst>
              <a:ext uri="{FF2B5EF4-FFF2-40B4-BE49-F238E27FC236}">
                <a16:creationId xmlns:a16="http://schemas.microsoft.com/office/drawing/2014/main" id="{BFF30785-305E-45D7-984F-5AA93D3CA56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15E01FA5-D766-43CA-A83D-E7CF3F04E96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A4B51757-7607-4CEA-A0EE-3C5BDC2C1C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1" name="Rectangle 20">
            <a:extLst>
              <a:ext uri="{FF2B5EF4-FFF2-40B4-BE49-F238E27FC236}">
                <a16:creationId xmlns:a16="http://schemas.microsoft.com/office/drawing/2014/main" id="{42DD0C21-8FEE-4C18-8789-CC8ABE206FE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Afbeelding 7" descr="Afbeelding met schermafbeelding&#10;&#10;Beschrijving is gegenereerd met zeer hoge betrouwbaarheid">
            <a:extLst>
              <a:ext uri="{FF2B5EF4-FFF2-40B4-BE49-F238E27FC236}">
                <a16:creationId xmlns:a16="http://schemas.microsoft.com/office/drawing/2014/main" id="{DC7B468E-AB93-49D0-A13C-CE77BFA91496}"/>
              </a:ext>
            </a:extLst>
          </p:cNvPr>
          <p:cNvPicPr>
            <a:picLocks noChangeAspect="1"/>
          </p:cNvPicPr>
          <p:nvPr/>
        </p:nvPicPr>
        <p:blipFill>
          <a:blip r:embed="rId2"/>
          <a:stretch>
            <a:fillRect/>
          </a:stretch>
        </p:blipFill>
        <p:spPr>
          <a:xfrm>
            <a:off x="1436117" y="640080"/>
            <a:ext cx="9313962" cy="3306457"/>
          </a:xfrm>
          <a:prstGeom prst="rect">
            <a:avLst/>
          </a:prstGeom>
        </p:spPr>
      </p:pic>
      <p:cxnSp>
        <p:nvCxnSpPr>
          <p:cNvPr id="23" name="Straight Connector 22">
            <a:extLst>
              <a:ext uri="{FF2B5EF4-FFF2-40B4-BE49-F238E27FC236}">
                <a16:creationId xmlns:a16="http://schemas.microsoft.com/office/drawing/2014/main" id="{FEF39256-F095-41C8-8707-6C1A665E8F2F}"/>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8406507" y="5220212"/>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280EE393-7CA5-435A-B3C3-D99B6FF6970E}"/>
              </a:ext>
            </a:extLst>
          </p:cNvPr>
          <p:cNvSpPr>
            <a:spLocks noGrp="1"/>
          </p:cNvSpPr>
          <p:nvPr>
            <p:ph type="title"/>
          </p:nvPr>
        </p:nvSpPr>
        <p:spPr>
          <a:xfrm>
            <a:off x="457200" y="4960137"/>
            <a:ext cx="7772400" cy="1463040"/>
          </a:xfrm>
        </p:spPr>
        <p:txBody>
          <a:bodyPr vert="horz" lIns="91440" tIns="45720" rIns="91440" bIns="45720" rtlCol="0" anchor="ctr">
            <a:normAutofit/>
          </a:bodyPr>
          <a:lstStyle/>
          <a:p>
            <a:pPr algn="r"/>
            <a:r>
              <a:rPr lang="en-US" spc="200">
                <a:solidFill>
                  <a:srgbClr val="FFFFFF"/>
                </a:solidFill>
              </a:rPr>
              <a:t>Acties beschrijven en scoren</a:t>
            </a:r>
          </a:p>
        </p:txBody>
      </p:sp>
    </p:spTree>
    <p:extLst>
      <p:ext uri="{BB962C8B-B14F-4D97-AF65-F5344CB8AC3E}">
        <p14:creationId xmlns:p14="http://schemas.microsoft.com/office/powerpoint/2010/main" val="24370460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06FD505-A30D-41BE-A721-FE78CA861797}"/>
              </a:ext>
            </a:extLst>
          </p:cNvPr>
          <p:cNvSpPr>
            <a:spLocks noGrp="1"/>
          </p:cNvSpPr>
          <p:nvPr>
            <p:ph type="title"/>
          </p:nvPr>
        </p:nvSpPr>
        <p:spPr/>
        <p:txBody>
          <a:bodyPr/>
          <a:lstStyle/>
          <a:p>
            <a:r>
              <a:rPr lang="nl-NL" dirty="0"/>
              <a:t>start</a:t>
            </a:r>
          </a:p>
        </p:txBody>
      </p:sp>
      <p:sp>
        <p:nvSpPr>
          <p:cNvPr id="3" name="Tijdelijke aanduiding voor inhoud 2">
            <a:extLst>
              <a:ext uri="{FF2B5EF4-FFF2-40B4-BE49-F238E27FC236}">
                <a16:creationId xmlns:a16="http://schemas.microsoft.com/office/drawing/2014/main" id="{015DA7D4-2FD3-404C-A93E-99F1DEA09AFA}"/>
              </a:ext>
            </a:extLst>
          </p:cNvPr>
          <p:cNvSpPr>
            <a:spLocks noGrp="1"/>
          </p:cNvSpPr>
          <p:nvPr>
            <p:ph idx="1"/>
          </p:nvPr>
        </p:nvSpPr>
        <p:spPr>
          <a:xfrm>
            <a:off x="1024128" y="3405808"/>
            <a:ext cx="9720073" cy="2903551"/>
          </a:xfrm>
        </p:spPr>
        <p:txBody>
          <a:bodyPr/>
          <a:lstStyle/>
          <a:p>
            <a:r>
              <a:rPr lang="nl-NL" dirty="0"/>
              <a:t>1 Punt per behaald doel? In de vorm van een fiche</a:t>
            </a:r>
          </a:p>
          <a:p>
            <a:r>
              <a:rPr lang="nl-NL" dirty="0"/>
              <a:t>Beloning klassikaal of individueel</a:t>
            </a:r>
          </a:p>
          <a:p>
            <a:r>
              <a:rPr lang="nl-NL" dirty="0"/>
              <a:t>Leerlingen werken 2 weken aan 1 bepaald doel</a:t>
            </a:r>
          </a:p>
          <a:p>
            <a:r>
              <a:rPr lang="nl-NL" dirty="0"/>
              <a:t>In de klas hangt een cirkel waar </a:t>
            </a:r>
            <a:r>
              <a:rPr lang="nl-NL" dirty="0" err="1"/>
              <a:t>avatars</a:t>
            </a:r>
            <a:r>
              <a:rPr lang="nl-NL" dirty="0"/>
              <a:t> van leerlingen bij het juiste doel te zien zijn</a:t>
            </a:r>
          </a:p>
          <a:p>
            <a:endParaRPr lang="nl-NL" dirty="0"/>
          </a:p>
          <a:p>
            <a:r>
              <a:rPr lang="nl-NL" dirty="0"/>
              <a:t>Koppeling magister: LVS: executieve functies en leertaakgedrag en inzicht</a:t>
            </a:r>
          </a:p>
        </p:txBody>
      </p:sp>
      <p:sp>
        <p:nvSpPr>
          <p:cNvPr id="4" name="Tekstvak 3">
            <a:extLst>
              <a:ext uri="{FF2B5EF4-FFF2-40B4-BE49-F238E27FC236}">
                <a16:creationId xmlns:a16="http://schemas.microsoft.com/office/drawing/2014/main" id="{4F07B747-B62B-468D-B919-6383AABEB7A9}"/>
              </a:ext>
            </a:extLst>
          </p:cNvPr>
          <p:cNvSpPr txBox="1"/>
          <p:nvPr/>
        </p:nvSpPr>
        <p:spPr>
          <a:xfrm>
            <a:off x="1355432" y="2084832"/>
            <a:ext cx="7086202" cy="923330"/>
          </a:xfrm>
          <a:prstGeom prst="rect">
            <a:avLst/>
          </a:prstGeom>
          <a:noFill/>
        </p:spPr>
        <p:txBody>
          <a:bodyPr wrap="square" rtlCol="0">
            <a:spAutoFit/>
          </a:bodyPr>
          <a:lstStyle/>
          <a:p>
            <a:r>
              <a:rPr lang="nl-NL" dirty="0"/>
              <a:t>Laat leerlingen de cirkel en formulier invullen</a:t>
            </a:r>
          </a:p>
          <a:p>
            <a:r>
              <a:rPr lang="nl-NL" dirty="0"/>
              <a:t>Ervaar observeer wat er gebeurt</a:t>
            </a:r>
          </a:p>
          <a:p>
            <a:r>
              <a:rPr lang="nl-NL" dirty="0"/>
              <a:t>Komende vergadering verder praten</a:t>
            </a:r>
          </a:p>
        </p:txBody>
      </p:sp>
    </p:spTree>
    <p:extLst>
      <p:ext uri="{BB962C8B-B14F-4D97-AF65-F5344CB8AC3E}">
        <p14:creationId xmlns:p14="http://schemas.microsoft.com/office/powerpoint/2010/main" val="36373117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53F73E-B8F5-4166-8D49-DF836D6C8556}"/>
              </a:ext>
            </a:extLst>
          </p:cNvPr>
          <p:cNvSpPr>
            <a:spLocks noGrp="1"/>
          </p:cNvSpPr>
          <p:nvPr>
            <p:ph type="title"/>
          </p:nvPr>
        </p:nvSpPr>
        <p:spPr/>
        <p:txBody>
          <a:bodyPr/>
          <a:lstStyle/>
          <a:p>
            <a:r>
              <a:rPr lang="nl-NL" dirty="0"/>
              <a:t>Beloningen</a:t>
            </a:r>
          </a:p>
        </p:txBody>
      </p:sp>
      <p:graphicFrame>
        <p:nvGraphicFramePr>
          <p:cNvPr id="4" name="Tabel 3">
            <a:extLst>
              <a:ext uri="{FF2B5EF4-FFF2-40B4-BE49-F238E27FC236}">
                <a16:creationId xmlns:a16="http://schemas.microsoft.com/office/drawing/2014/main" id="{F25EE63F-880A-4A33-B642-5E254D14D594}"/>
              </a:ext>
            </a:extLst>
          </p:cNvPr>
          <p:cNvGraphicFramePr>
            <a:graphicFrameLocks noGrp="1"/>
          </p:cNvGraphicFramePr>
          <p:nvPr>
            <p:extLst>
              <p:ext uri="{D42A27DB-BD31-4B8C-83A1-F6EECF244321}">
                <p14:modId xmlns:p14="http://schemas.microsoft.com/office/powerpoint/2010/main" val="3425006477"/>
              </p:ext>
            </p:extLst>
          </p:nvPr>
        </p:nvGraphicFramePr>
        <p:xfrm>
          <a:off x="3697356" y="291547"/>
          <a:ext cx="7739270" cy="6162260"/>
        </p:xfrm>
        <a:graphic>
          <a:graphicData uri="http://schemas.openxmlformats.org/drawingml/2006/table">
            <a:tbl>
              <a:tblPr firstRow="1" firstCol="1" bandRow="1">
                <a:tableStyleId>{5C22544A-7EE6-4342-B048-85BDC9FD1C3A}</a:tableStyleId>
              </a:tblPr>
              <a:tblGrid>
                <a:gridCol w="6562212">
                  <a:extLst>
                    <a:ext uri="{9D8B030D-6E8A-4147-A177-3AD203B41FA5}">
                      <a16:colId xmlns:a16="http://schemas.microsoft.com/office/drawing/2014/main" val="2855994738"/>
                    </a:ext>
                  </a:extLst>
                </a:gridCol>
                <a:gridCol w="1177058">
                  <a:extLst>
                    <a:ext uri="{9D8B030D-6E8A-4147-A177-3AD203B41FA5}">
                      <a16:colId xmlns:a16="http://schemas.microsoft.com/office/drawing/2014/main" val="345836349"/>
                    </a:ext>
                  </a:extLst>
                </a:gridCol>
              </a:tblGrid>
              <a:tr h="308113">
                <a:tc>
                  <a:txBody>
                    <a:bodyPr/>
                    <a:lstStyle/>
                    <a:p>
                      <a:pPr marL="73025" marR="73025">
                        <a:lnSpc>
                          <a:spcPct val="140000"/>
                        </a:lnSpc>
                        <a:spcBef>
                          <a:spcPts val="600"/>
                        </a:spcBef>
                        <a:spcAft>
                          <a:spcPts val="600"/>
                        </a:spcAft>
                      </a:pPr>
                      <a:r>
                        <a:rPr lang="nl-NL" sz="1400" dirty="0">
                          <a:effectLst/>
                        </a:rPr>
                        <a:t>Beloning </a:t>
                      </a:r>
                      <a:endParaRPr lang="nl-NL" sz="1400" dirty="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R="73025">
                        <a:lnSpc>
                          <a:spcPct val="140000"/>
                        </a:lnSpc>
                        <a:spcBef>
                          <a:spcPts val="600"/>
                        </a:spcBef>
                        <a:spcAft>
                          <a:spcPts val="600"/>
                        </a:spcAft>
                      </a:pPr>
                      <a:r>
                        <a:rPr lang="nl-NL" sz="1400">
                          <a:effectLst/>
                          <a:latin typeface="Arial" panose="020B0604020202020204" pitchFamily="34" charset="0"/>
                          <a:cs typeface="Arial" panose="020B0604020202020204" pitchFamily="34" charset="0"/>
                        </a:rPr>
                        <a:t>Punten</a:t>
                      </a:r>
                      <a:endParaRPr lang="nl-NL" sz="1400">
                        <a:solidFill>
                          <a:srgbClr val="40404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477923728"/>
                  </a:ext>
                </a:extLst>
              </a:tr>
              <a:tr h="308113">
                <a:tc>
                  <a:txBody>
                    <a:bodyPr/>
                    <a:lstStyle/>
                    <a:p>
                      <a:pPr marL="73025" marR="73025">
                        <a:lnSpc>
                          <a:spcPct val="140000"/>
                        </a:lnSpc>
                        <a:spcBef>
                          <a:spcPts val="600"/>
                        </a:spcBef>
                        <a:spcAft>
                          <a:spcPts val="600"/>
                        </a:spcAft>
                      </a:pPr>
                      <a:r>
                        <a:rPr lang="nl-NL" sz="1400" dirty="0">
                          <a:effectLst/>
                        </a:rPr>
                        <a:t>25 minuten eerder naar huis</a:t>
                      </a:r>
                      <a:endParaRPr lang="nl-NL" sz="1400" dirty="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73025" marR="73025">
                        <a:lnSpc>
                          <a:spcPct val="140000"/>
                        </a:lnSpc>
                        <a:spcBef>
                          <a:spcPts val="600"/>
                        </a:spcBef>
                        <a:spcAft>
                          <a:spcPts val="600"/>
                        </a:spcAft>
                      </a:pPr>
                      <a:r>
                        <a:rPr lang="nl-NL" sz="1400">
                          <a:effectLst/>
                          <a:latin typeface="Arial" panose="020B0604020202020204" pitchFamily="34" charset="0"/>
                          <a:cs typeface="Arial" panose="020B0604020202020204" pitchFamily="34" charset="0"/>
                        </a:rPr>
                        <a:t>25 punten</a:t>
                      </a:r>
                      <a:endParaRPr lang="nl-NL" sz="1400">
                        <a:solidFill>
                          <a:srgbClr val="40404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381702325"/>
                  </a:ext>
                </a:extLst>
              </a:tr>
              <a:tr h="308113">
                <a:tc>
                  <a:txBody>
                    <a:bodyPr/>
                    <a:lstStyle/>
                    <a:p>
                      <a:pPr marL="73025" marR="73025">
                        <a:lnSpc>
                          <a:spcPct val="140000"/>
                        </a:lnSpc>
                        <a:spcBef>
                          <a:spcPts val="600"/>
                        </a:spcBef>
                        <a:spcAft>
                          <a:spcPts val="600"/>
                        </a:spcAft>
                      </a:pPr>
                      <a:r>
                        <a:rPr lang="nl-NL" sz="1400" dirty="0">
                          <a:effectLst/>
                        </a:rPr>
                        <a:t>Muziekje tijdens het werken</a:t>
                      </a:r>
                      <a:endParaRPr lang="nl-NL" sz="1400" dirty="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73025" marR="73025">
                        <a:lnSpc>
                          <a:spcPct val="140000"/>
                        </a:lnSpc>
                        <a:spcBef>
                          <a:spcPts val="600"/>
                        </a:spcBef>
                        <a:spcAft>
                          <a:spcPts val="600"/>
                        </a:spcAft>
                      </a:pPr>
                      <a:r>
                        <a:rPr lang="nl-NL" sz="1400">
                          <a:effectLst/>
                          <a:latin typeface="Arial" panose="020B0604020202020204" pitchFamily="34" charset="0"/>
                          <a:cs typeface="Arial" panose="020B0604020202020204" pitchFamily="34" charset="0"/>
                        </a:rPr>
                        <a:t>5 punten</a:t>
                      </a:r>
                      <a:endParaRPr lang="nl-NL" sz="1400">
                        <a:solidFill>
                          <a:srgbClr val="40404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196577583"/>
                  </a:ext>
                </a:extLst>
              </a:tr>
              <a:tr h="308113">
                <a:tc>
                  <a:txBody>
                    <a:bodyPr/>
                    <a:lstStyle/>
                    <a:p>
                      <a:pPr marL="73025" marR="73025">
                        <a:lnSpc>
                          <a:spcPct val="140000"/>
                        </a:lnSpc>
                        <a:spcBef>
                          <a:spcPts val="600"/>
                        </a:spcBef>
                        <a:spcAft>
                          <a:spcPts val="600"/>
                        </a:spcAft>
                      </a:pPr>
                      <a:r>
                        <a:rPr lang="nl-NL" sz="1400" dirty="0">
                          <a:effectLst/>
                        </a:rPr>
                        <a:t>Hint bij een proefwerk</a:t>
                      </a:r>
                      <a:endParaRPr lang="nl-NL" sz="1400" dirty="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73025" marR="73025">
                        <a:lnSpc>
                          <a:spcPct val="140000"/>
                        </a:lnSpc>
                        <a:spcBef>
                          <a:spcPts val="600"/>
                        </a:spcBef>
                        <a:spcAft>
                          <a:spcPts val="600"/>
                        </a:spcAft>
                      </a:pPr>
                      <a:r>
                        <a:rPr lang="nl-NL" sz="1400">
                          <a:effectLst/>
                          <a:latin typeface="Arial" panose="020B0604020202020204" pitchFamily="34" charset="0"/>
                          <a:cs typeface="Arial" panose="020B0604020202020204" pitchFamily="34" charset="0"/>
                        </a:rPr>
                        <a:t>2 punten</a:t>
                      </a:r>
                      <a:endParaRPr lang="nl-NL" sz="1400">
                        <a:solidFill>
                          <a:srgbClr val="40404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947947532"/>
                  </a:ext>
                </a:extLst>
              </a:tr>
              <a:tr h="308113">
                <a:tc>
                  <a:txBody>
                    <a:bodyPr/>
                    <a:lstStyle/>
                    <a:p>
                      <a:pPr marL="73025" marR="73025">
                        <a:lnSpc>
                          <a:spcPct val="140000"/>
                        </a:lnSpc>
                        <a:spcBef>
                          <a:spcPts val="600"/>
                        </a:spcBef>
                        <a:spcAft>
                          <a:spcPts val="600"/>
                        </a:spcAft>
                      </a:pPr>
                      <a:r>
                        <a:rPr lang="nl-NL" sz="1400" dirty="0">
                          <a:effectLst/>
                        </a:rPr>
                        <a:t>Wandeling maken</a:t>
                      </a:r>
                      <a:endParaRPr lang="nl-NL" sz="1400" dirty="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73025" marR="73025">
                        <a:lnSpc>
                          <a:spcPct val="140000"/>
                        </a:lnSpc>
                        <a:spcBef>
                          <a:spcPts val="600"/>
                        </a:spcBef>
                        <a:spcAft>
                          <a:spcPts val="600"/>
                        </a:spcAft>
                      </a:pPr>
                      <a:r>
                        <a:rPr lang="nl-NL" sz="1400" dirty="0">
                          <a:effectLst/>
                          <a:latin typeface="Arial" panose="020B0604020202020204" pitchFamily="34" charset="0"/>
                          <a:cs typeface="Arial" panose="020B0604020202020204" pitchFamily="34" charset="0"/>
                        </a:rPr>
                        <a:t>20 punten</a:t>
                      </a:r>
                      <a:endParaRPr lang="nl-NL" sz="1400" dirty="0">
                        <a:solidFill>
                          <a:srgbClr val="40404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649940491"/>
                  </a:ext>
                </a:extLst>
              </a:tr>
              <a:tr h="308113">
                <a:tc>
                  <a:txBody>
                    <a:bodyPr/>
                    <a:lstStyle/>
                    <a:p>
                      <a:pPr marL="73025" marR="73025">
                        <a:lnSpc>
                          <a:spcPct val="140000"/>
                        </a:lnSpc>
                        <a:spcBef>
                          <a:spcPts val="600"/>
                        </a:spcBef>
                        <a:spcAft>
                          <a:spcPts val="600"/>
                        </a:spcAft>
                      </a:pPr>
                      <a:r>
                        <a:rPr lang="nl-NL" sz="1400" dirty="0">
                          <a:effectLst/>
                        </a:rPr>
                        <a:t>5 minuutjes eigen tijd</a:t>
                      </a:r>
                      <a:endParaRPr lang="nl-NL" sz="1400" dirty="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73025" marR="73025">
                        <a:lnSpc>
                          <a:spcPct val="140000"/>
                        </a:lnSpc>
                        <a:spcBef>
                          <a:spcPts val="600"/>
                        </a:spcBef>
                        <a:spcAft>
                          <a:spcPts val="600"/>
                        </a:spcAft>
                      </a:pPr>
                      <a:r>
                        <a:rPr lang="nl-NL" sz="1400" dirty="0">
                          <a:effectLst/>
                          <a:latin typeface="Arial" panose="020B0604020202020204" pitchFamily="34" charset="0"/>
                          <a:cs typeface="Arial" panose="020B0604020202020204" pitchFamily="34" charset="0"/>
                        </a:rPr>
                        <a:t>10 punten</a:t>
                      </a:r>
                      <a:endParaRPr lang="nl-NL" sz="1400" dirty="0">
                        <a:solidFill>
                          <a:srgbClr val="40404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920986664"/>
                  </a:ext>
                </a:extLst>
              </a:tr>
              <a:tr h="308113">
                <a:tc>
                  <a:txBody>
                    <a:bodyPr/>
                    <a:lstStyle/>
                    <a:p>
                      <a:pPr marL="73025" marR="73025">
                        <a:lnSpc>
                          <a:spcPct val="140000"/>
                        </a:lnSpc>
                        <a:spcBef>
                          <a:spcPts val="600"/>
                        </a:spcBef>
                        <a:spcAft>
                          <a:spcPts val="600"/>
                        </a:spcAft>
                      </a:pPr>
                      <a:r>
                        <a:rPr lang="nl-NL" sz="1400" dirty="0">
                          <a:effectLst/>
                        </a:rPr>
                        <a:t>Eigen werkvorm kiezen</a:t>
                      </a:r>
                      <a:endParaRPr lang="nl-NL" sz="1400" dirty="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73025" marR="73025">
                        <a:lnSpc>
                          <a:spcPct val="140000"/>
                        </a:lnSpc>
                        <a:spcBef>
                          <a:spcPts val="600"/>
                        </a:spcBef>
                        <a:spcAft>
                          <a:spcPts val="600"/>
                        </a:spcAft>
                      </a:pPr>
                      <a:r>
                        <a:rPr lang="nl-NL" sz="1400" dirty="0">
                          <a:solidFill>
                            <a:srgbClr val="404040"/>
                          </a:solidFill>
                          <a:effectLst/>
                          <a:latin typeface="Arial" panose="020B0604020202020204" pitchFamily="34" charset="0"/>
                          <a:ea typeface="Arial" panose="020B0604020202020204" pitchFamily="34" charset="0"/>
                          <a:cs typeface="Arial" panose="020B0604020202020204" pitchFamily="34" charset="0"/>
                        </a:rPr>
                        <a:t>5 punten</a:t>
                      </a:r>
                    </a:p>
                  </a:txBody>
                  <a:tcPr marL="0" marR="0" marT="0" marB="0" anchor="ctr"/>
                </a:tc>
                <a:extLst>
                  <a:ext uri="{0D108BD9-81ED-4DB2-BD59-A6C34878D82A}">
                    <a16:rowId xmlns:a16="http://schemas.microsoft.com/office/drawing/2014/main" val="3030750401"/>
                  </a:ext>
                </a:extLst>
              </a:tr>
              <a:tr h="308113">
                <a:tc>
                  <a:txBody>
                    <a:bodyPr/>
                    <a:lstStyle/>
                    <a:p>
                      <a:pPr marL="73025" marR="73025">
                        <a:lnSpc>
                          <a:spcPct val="140000"/>
                        </a:lnSpc>
                        <a:spcBef>
                          <a:spcPts val="600"/>
                        </a:spcBef>
                        <a:spcAft>
                          <a:spcPts val="600"/>
                        </a:spcAft>
                      </a:pPr>
                      <a:r>
                        <a:rPr lang="nl-NL" sz="1400" dirty="0">
                          <a:effectLst/>
                        </a:rPr>
                        <a:t>Voetballen</a:t>
                      </a:r>
                      <a:endParaRPr lang="nl-NL" sz="1400" dirty="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73025" marR="73025">
                        <a:lnSpc>
                          <a:spcPct val="140000"/>
                        </a:lnSpc>
                        <a:spcBef>
                          <a:spcPts val="600"/>
                        </a:spcBef>
                        <a:spcAft>
                          <a:spcPts val="600"/>
                        </a:spcAft>
                      </a:pPr>
                      <a:r>
                        <a:rPr lang="nl-NL" sz="1400" dirty="0">
                          <a:effectLst/>
                          <a:latin typeface="Arial" panose="020B0604020202020204" pitchFamily="34" charset="0"/>
                          <a:cs typeface="Arial" panose="020B0604020202020204" pitchFamily="34" charset="0"/>
                        </a:rPr>
                        <a:t>20 punten</a:t>
                      </a:r>
                      <a:endParaRPr lang="nl-NL" sz="1400" dirty="0">
                        <a:solidFill>
                          <a:srgbClr val="40404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00623231"/>
                  </a:ext>
                </a:extLst>
              </a:tr>
              <a:tr h="308113">
                <a:tc>
                  <a:txBody>
                    <a:bodyPr/>
                    <a:lstStyle/>
                    <a:p>
                      <a:pPr marL="73025" marR="73025">
                        <a:lnSpc>
                          <a:spcPct val="140000"/>
                        </a:lnSpc>
                        <a:spcBef>
                          <a:spcPts val="600"/>
                        </a:spcBef>
                        <a:spcAft>
                          <a:spcPts val="600"/>
                        </a:spcAft>
                      </a:pPr>
                      <a:r>
                        <a:rPr lang="nl-NL" sz="1400" dirty="0">
                          <a:effectLst/>
                        </a:rPr>
                        <a:t>Spelletje</a:t>
                      </a:r>
                      <a:endParaRPr lang="nl-NL" sz="1400" dirty="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73025" marR="73025">
                        <a:lnSpc>
                          <a:spcPct val="140000"/>
                        </a:lnSpc>
                        <a:spcBef>
                          <a:spcPts val="600"/>
                        </a:spcBef>
                        <a:spcAft>
                          <a:spcPts val="600"/>
                        </a:spcAft>
                      </a:pPr>
                      <a:r>
                        <a:rPr lang="nl-NL" sz="1400" dirty="0">
                          <a:effectLst/>
                          <a:latin typeface="Arial" panose="020B0604020202020204" pitchFamily="34" charset="0"/>
                          <a:cs typeface="Arial" panose="020B0604020202020204" pitchFamily="34" charset="0"/>
                        </a:rPr>
                        <a:t>5 punten</a:t>
                      </a:r>
                      <a:endParaRPr lang="nl-NL" sz="1400" dirty="0">
                        <a:solidFill>
                          <a:srgbClr val="40404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630808903"/>
                  </a:ext>
                </a:extLst>
              </a:tr>
              <a:tr h="308113">
                <a:tc>
                  <a:txBody>
                    <a:bodyPr/>
                    <a:lstStyle/>
                    <a:p>
                      <a:pPr marL="73025" marR="73025">
                        <a:lnSpc>
                          <a:spcPct val="140000"/>
                        </a:lnSpc>
                        <a:spcBef>
                          <a:spcPts val="600"/>
                        </a:spcBef>
                        <a:spcAft>
                          <a:spcPts val="600"/>
                        </a:spcAft>
                      </a:pPr>
                      <a:r>
                        <a:rPr lang="nl-NL" sz="1400" dirty="0">
                          <a:effectLst/>
                        </a:rPr>
                        <a:t>Eigen les bedenken</a:t>
                      </a:r>
                      <a:endParaRPr lang="nl-NL" sz="1400" dirty="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73025" marR="73025">
                        <a:lnSpc>
                          <a:spcPct val="140000"/>
                        </a:lnSpc>
                        <a:spcBef>
                          <a:spcPts val="600"/>
                        </a:spcBef>
                        <a:spcAft>
                          <a:spcPts val="600"/>
                        </a:spcAft>
                      </a:pPr>
                      <a:r>
                        <a:rPr lang="nl-NL" sz="1400" dirty="0">
                          <a:effectLst/>
                          <a:latin typeface="Arial" panose="020B0604020202020204" pitchFamily="34" charset="0"/>
                          <a:cs typeface="Arial" panose="020B0604020202020204" pitchFamily="34" charset="0"/>
                        </a:rPr>
                        <a:t>10 punten </a:t>
                      </a:r>
                      <a:endParaRPr lang="nl-NL" sz="1400" dirty="0">
                        <a:solidFill>
                          <a:srgbClr val="40404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82714735"/>
                  </a:ext>
                </a:extLst>
              </a:tr>
              <a:tr h="308113">
                <a:tc>
                  <a:txBody>
                    <a:bodyPr/>
                    <a:lstStyle/>
                    <a:p>
                      <a:pPr marL="73025" marR="73025">
                        <a:lnSpc>
                          <a:spcPct val="140000"/>
                        </a:lnSpc>
                        <a:spcBef>
                          <a:spcPts val="600"/>
                        </a:spcBef>
                        <a:spcAft>
                          <a:spcPts val="600"/>
                        </a:spcAft>
                      </a:pPr>
                      <a:r>
                        <a:rPr lang="nl-NL" sz="1400" dirty="0">
                          <a:effectLst/>
                        </a:rPr>
                        <a:t>5 </a:t>
                      </a:r>
                      <a:r>
                        <a:rPr lang="nl-NL" sz="1400" dirty="0" err="1">
                          <a:effectLst/>
                        </a:rPr>
                        <a:t>minuutjesTelefoontijd</a:t>
                      </a:r>
                      <a:endParaRPr lang="nl-NL" sz="1400" dirty="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73025" marR="73025">
                        <a:lnSpc>
                          <a:spcPct val="140000"/>
                        </a:lnSpc>
                        <a:spcBef>
                          <a:spcPts val="600"/>
                        </a:spcBef>
                        <a:spcAft>
                          <a:spcPts val="600"/>
                        </a:spcAft>
                      </a:pPr>
                      <a:r>
                        <a:rPr lang="nl-NL" sz="1400" dirty="0">
                          <a:effectLst/>
                          <a:latin typeface="Arial" panose="020B0604020202020204" pitchFamily="34" charset="0"/>
                          <a:cs typeface="Arial" panose="020B0604020202020204" pitchFamily="34" charset="0"/>
                        </a:rPr>
                        <a:t> 5</a:t>
                      </a:r>
                      <a:endParaRPr lang="nl-NL" sz="1400" dirty="0">
                        <a:solidFill>
                          <a:srgbClr val="40404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872266376"/>
                  </a:ext>
                </a:extLst>
              </a:tr>
              <a:tr h="308113">
                <a:tc>
                  <a:txBody>
                    <a:bodyPr/>
                    <a:lstStyle/>
                    <a:p>
                      <a:pPr marR="73025">
                        <a:lnSpc>
                          <a:spcPct val="140000"/>
                        </a:lnSpc>
                        <a:spcBef>
                          <a:spcPts val="600"/>
                        </a:spcBef>
                        <a:spcAft>
                          <a:spcPts val="600"/>
                        </a:spcAft>
                      </a:pPr>
                      <a:r>
                        <a:rPr lang="nl-NL" sz="1400" dirty="0">
                          <a:effectLst/>
                        </a:rPr>
                        <a:t>  Lezen</a:t>
                      </a:r>
                      <a:endParaRPr lang="nl-NL" sz="1400" dirty="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73025" marR="73025">
                        <a:lnSpc>
                          <a:spcPct val="140000"/>
                        </a:lnSpc>
                        <a:spcBef>
                          <a:spcPts val="600"/>
                        </a:spcBef>
                        <a:spcAft>
                          <a:spcPts val="600"/>
                        </a:spcAft>
                      </a:pPr>
                      <a:r>
                        <a:rPr lang="nl-NL" sz="1400" dirty="0">
                          <a:effectLst/>
                          <a:latin typeface="Arial" panose="020B0604020202020204" pitchFamily="34" charset="0"/>
                          <a:cs typeface="Arial" panose="020B0604020202020204" pitchFamily="34" charset="0"/>
                        </a:rPr>
                        <a:t> 2</a:t>
                      </a:r>
                      <a:endParaRPr lang="nl-NL" sz="1400" dirty="0">
                        <a:solidFill>
                          <a:srgbClr val="40404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426409390"/>
                  </a:ext>
                </a:extLst>
              </a:tr>
              <a:tr h="308113">
                <a:tc>
                  <a:txBody>
                    <a:bodyPr/>
                    <a:lstStyle/>
                    <a:p>
                      <a:pPr marL="73025" marR="73025">
                        <a:lnSpc>
                          <a:spcPct val="140000"/>
                        </a:lnSpc>
                        <a:spcBef>
                          <a:spcPts val="600"/>
                        </a:spcBef>
                        <a:spcAft>
                          <a:spcPts val="600"/>
                        </a:spcAft>
                      </a:pPr>
                      <a:r>
                        <a:rPr lang="nl-NL" sz="1400" dirty="0">
                          <a:effectLst/>
                        </a:rPr>
                        <a:t>Cursusje Chinees</a:t>
                      </a:r>
                      <a:endParaRPr lang="nl-NL" sz="1400" dirty="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73025" marR="73025">
                        <a:lnSpc>
                          <a:spcPct val="140000"/>
                        </a:lnSpc>
                        <a:spcBef>
                          <a:spcPts val="600"/>
                        </a:spcBef>
                        <a:spcAft>
                          <a:spcPts val="600"/>
                        </a:spcAft>
                      </a:pPr>
                      <a:r>
                        <a:rPr lang="nl-NL" sz="1400" dirty="0">
                          <a:effectLst/>
                          <a:latin typeface="Arial" panose="020B0604020202020204" pitchFamily="34" charset="0"/>
                          <a:cs typeface="Arial" panose="020B0604020202020204" pitchFamily="34" charset="0"/>
                        </a:rPr>
                        <a:t> 5</a:t>
                      </a:r>
                      <a:endParaRPr lang="nl-NL" sz="1400" dirty="0">
                        <a:solidFill>
                          <a:srgbClr val="40404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4222925988"/>
                  </a:ext>
                </a:extLst>
              </a:tr>
              <a:tr h="308113">
                <a:tc>
                  <a:txBody>
                    <a:bodyPr/>
                    <a:lstStyle/>
                    <a:p>
                      <a:pPr marL="73025" marR="73025">
                        <a:lnSpc>
                          <a:spcPct val="140000"/>
                        </a:lnSpc>
                        <a:spcBef>
                          <a:spcPts val="600"/>
                        </a:spcBef>
                        <a:spcAft>
                          <a:spcPts val="600"/>
                        </a:spcAft>
                      </a:pPr>
                      <a:r>
                        <a:rPr lang="nl-NL" sz="1400" dirty="0">
                          <a:effectLst/>
                        </a:rPr>
                        <a:t>Tekenles</a:t>
                      </a:r>
                      <a:endParaRPr lang="nl-NL" sz="1400" dirty="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73025" marR="73025">
                        <a:lnSpc>
                          <a:spcPct val="140000"/>
                        </a:lnSpc>
                        <a:spcBef>
                          <a:spcPts val="600"/>
                        </a:spcBef>
                        <a:spcAft>
                          <a:spcPts val="600"/>
                        </a:spcAft>
                      </a:pPr>
                      <a:r>
                        <a:rPr lang="nl-NL" sz="1400" dirty="0">
                          <a:effectLst/>
                          <a:latin typeface="Arial" panose="020B0604020202020204" pitchFamily="34" charset="0"/>
                          <a:cs typeface="Arial" panose="020B0604020202020204" pitchFamily="34" charset="0"/>
                        </a:rPr>
                        <a:t> 15</a:t>
                      </a:r>
                      <a:endParaRPr lang="nl-NL" sz="1400" dirty="0">
                        <a:solidFill>
                          <a:srgbClr val="40404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483815467"/>
                  </a:ext>
                </a:extLst>
              </a:tr>
              <a:tr h="308113">
                <a:tc>
                  <a:txBody>
                    <a:bodyPr/>
                    <a:lstStyle/>
                    <a:p>
                      <a:pPr marL="73025" marR="73025">
                        <a:lnSpc>
                          <a:spcPct val="140000"/>
                        </a:lnSpc>
                        <a:spcBef>
                          <a:spcPts val="600"/>
                        </a:spcBef>
                        <a:spcAft>
                          <a:spcPts val="600"/>
                        </a:spcAft>
                      </a:pPr>
                      <a:r>
                        <a:rPr lang="nl-NL" sz="1400" dirty="0">
                          <a:effectLst/>
                        </a:rPr>
                        <a:t>Strip lezen</a:t>
                      </a:r>
                      <a:endParaRPr lang="nl-NL" sz="1400" dirty="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73025" marR="73025">
                        <a:lnSpc>
                          <a:spcPct val="140000"/>
                        </a:lnSpc>
                        <a:spcBef>
                          <a:spcPts val="600"/>
                        </a:spcBef>
                        <a:spcAft>
                          <a:spcPts val="600"/>
                        </a:spcAft>
                      </a:pPr>
                      <a:r>
                        <a:rPr lang="nl-NL" sz="1400" dirty="0">
                          <a:effectLst/>
                          <a:latin typeface="Arial" panose="020B0604020202020204" pitchFamily="34" charset="0"/>
                          <a:cs typeface="Arial" panose="020B0604020202020204" pitchFamily="34" charset="0"/>
                        </a:rPr>
                        <a:t> 2</a:t>
                      </a:r>
                      <a:endParaRPr lang="nl-NL" sz="1400" dirty="0">
                        <a:solidFill>
                          <a:srgbClr val="40404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2917916821"/>
                  </a:ext>
                </a:extLst>
              </a:tr>
              <a:tr h="308113">
                <a:tc>
                  <a:txBody>
                    <a:bodyPr/>
                    <a:lstStyle/>
                    <a:p>
                      <a:pPr marL="73025" marR="73025">
                        <a:lnSpc>
                          <a:spcPct val="140000"/>
                        </a:lnSpc>
                        <a:spcBef>
                          <a:spcPts val="600"/>
                        </a:spcBef>
                        <a:spcAft>
                          <a:spcPts val="600"/>
                        </a:spcAft>
                      </a:pPr>
                      <a:r>
                        <a:rPr lang="nl-NL" sz="1400">
                          <a:effectLst/>
                        </a:rPr>
                        <a:t>In de zitzak</a:t>
                      </a:r>
                      <a:endParaRPr lang="nl-NL" sz="140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73025" marR="73025">
                        <a:lnSpc>
                          <a:spcPct val="140000"/>
                        </a:lnSpc>
                        <a:spcBef>
                          <a:spcPts val="600"/>
                        </a:spcBef>
                        <a:spcAft>
                          <a:spcPts val="600"/>
                        </a:spcAft>
                      </a:pPr>
                      <a:r>
                        <a:rPr lang="nl-NL" sz="1400" dirty="0">
                          <a:effectLst/>
                          <a:latin typeface="Arial" panose="020B0604020202020204" pitchFamily="34" charset="0"/>
                          <a:cs typeface="Arial" panose="020B0604020202020204" pitchFamily="34" charset="0"/>
                        </a:rPr>
                        <a:t> 5</a:t>
                      </a:r>
                      <a:endParaRPr lang="nl-NL" sz="1400" dirty="0">
                        <a:solidFill>
                          <a:srgbClr val="40404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811833241"/>
                  </a:ext>
                </a:extLst>
              </a:tr>
              <a:tr h="308113">
                <a:tc>
                  <a:txBody>
                    <a:bodyPr/>
                    <a:lstStyle/>
                    <a:p>
                      <a:pPr marL="73025" marR="73025">
                        <a:lnSpc>
                          <a:spcPct val="140000"/>
                        </a:lnSpc>
                        <a:spcBef>
                          <a:spcPts val="600"/>
                        </a:spcBef>
                        <a:spcAft>
                          <a:spcPts val="600"/>
                        </a:spcAft>
                      </a:pPr>
                      <a:r>
                        <a:rPr lang="nl-NL" sz="1400" dirty="0" err="1">
                          <a:effectLst/>
                        </a:rPr>
                        <a:t>VIP-behandeling</a:t>
                      </a:r>
                      <a:r>
                        <a:rPr lang="nl-NL" sz="1400" dirty="0">
                          <a:effectLst/>
                        </a:rPr>
                        <a:t> voor een dag</a:t>
                      </a:r>
                      <a:endParaRPr lang="nl-NL" sz="1400" dirty="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73025" marR="73025">
                        <a:lnSpc>
                          <a:spcPct val="140000"/>
                        </a:lnSpc>
                        <a:spcBef>
                          <a:spcPts val="600"/>
                        </a:spcBef>
                        <a:spcAft>
                          <a:spcPts val="600"/>
                        </a:spcAft>
                      </a:pPr>
                      <a:r>
                        <a:rPr lang="nl-NL" sz="1400" dirty="0">
                          <a:effectLst/>
                          <a:latin typeface="Arial" panose="020B0604020202020204" pitchFamily="34" charset="0"/>
                          <a:cs typeface="Arial" panose="020B0604020202020204" pitchFamily="34" charset="0"/>
                        </a:rPr>
                        <a:t> 25</a:t>
                      </a:r>
                      <a:endParaRPr lang="nl-NL" sz="1400" dirty="0">
                        <a:solidFill>
                          <a:srgbClr val="40404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3955839206"/>
                  </a:ext>
                </a:extLst>
              </a:tr>
              <a:tr h="308113">
                <a:tc>
                  <a:txBody>
                    <a:bodyPr/>
                    <a:lstStyle/>
                    <a:p>
                      <a:pPr marL="73025" marR="73025">
                        <a:lnSpc>
                          <a:spcPct val="140000"/>
                        </a:lnSpc>
                        <a:spcBef>
                          <a:spcPts val="600"/>
                        </a:spcBef>
                        <a:spcAft>
                          <a:spcPts val="600"/>
                        </a:spcAft>
                      </a:pPr>
                      <a:r>
                        <a:rPr lang="nl-NL" sz="1400" dirty="0">
                          <a:effectLst/>
                        </a:rPr>
                        <a:t>Werken aan tijdschrift van de klas</a:t>
                      </a:r>
                      <a:endParaRPr lang="nl-NL" sz="1400" dirty="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73025" marR="73025">
                        <a:lnSpc>
                          <a:spcPct val="140000"/>
                        </a:lnSpc>
                        <a:spcBef>
                          <a:spcPts val="600"/>
                        </a:spcBef>
                        <a:spcAft>
                          <a:spcPts val="600"/>
                        </a:spcAft>
                      </a:pPr>
                      <a:r>
                        <a:rPr lang="nl-NL" sz="1400" dirty="0">
                          <a:effectLst/>
                          <a:latin typeface="Arial" panose="020B0604020202020204" pitchFamily="34" charset="0"/>
                          <a:cs typeface="Arial" panose="020B0604020202020204" pitchFamily="34" charset="0"/>
                        </a:rPr>
                        <a:t> 10</a:t>
                      </a:r>
                      <a:endParaRPr lang="nl-NL" sz="1400" dirty="0">
                        <a:solidFill>
                          <a:srgbClr val="40404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864186569"/>
                  </a:ext>
                </a:extLst>
              </a:tr>
              <a:tr h="308113">
                <a:tc>
                  <a:txBody>
                    <a:bodyPr/>
                    <a:lstStyle/>
                    <a:p>
                      <a:pPr marL="73025" marR="73025">
                        <a:lnSpc>
                          <a:spcPct val="140000"/>
                        </a:lnSpc>
                        <a:spcBef>
                          <a:spcPts val="600"/>
                        </a:spcBef>
                        <a:spcAft>
                          <a:spcPts val="600"/>
                        </a:spcAft>
                      </a:pPr>
                      <a:r>
                        <a:rPr lang="nl-NL" sz="1400" dirty="0">
                          <a:effectLst/>
                        </a:rPr>
                        <a:t>5 minuutjes Kletstijd </a:t>
                      </a:r>
                      <a:endParaRPr lang="nl-NL" sz="1400" dirty="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73025" marR="73025">
                        <a:lnSpc>
                          <a:spcPct val="140000"/>
                        </a:lnSpc>
                        <a:spcBef>
                          <a:spcPts val="600"/>
                        </a:spcBef>
                        <a:spcAft>
                          <a:spcPts val="600"/>
                        </a:spcAft>
                      </a:pPr>
                      <a:r>
                        <a:rPr lang="nl-NL" sz="1400" dirty="0">
                          <a:effectLst/>
                          <a:latin typeface="Arial" panose="020B0604020202020204" pitchFamily="34" charset="0"/>
                          <a:cs typeface="Arial" panose="020B0604020202020204" pitchFamily="34" charset="0"/>
                        </a:rPr>
                        <a:t> 5</a:t>
                      </a:r>
                      <a:endParaRPr lang="nl-NL" sz="1400" dirty="0">
                        <a:solidFill>
                          <a:srgbClr val="40404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018114259"/>
                  </a:ext>
                </a:extLst>
              </a:tr>
              <a:tr h="308113">
                <a:tc>
                  <a:txBody>
                    <a:bodyPr/>
                    <a:lstStyle/>
                    <a:p>
                      <a:pPr marL="73025" marR="73025">
                        <a:lnSpc>
                          <a:spcPct val="140000"/>
                        </a:lnSpc>
                        <a:spcBef>
                          <a:spcPts val="600"/>
                        </a:spcBef>
                        <a:spcAft>
                          <a:spcPts val="600"/>
                        </a:spcAft>
                      </a:pPr>
                      <a:r>
                        <a:rPr lang="nl-NL" sz="1400" dirty="0">
                          <a:effectLst/>
                        </a:rPr>
                        <a:t>Extra S&amp;B, koken of K&amp;C, muziekles</a:t>
                      </a:r>
                      <a:endParaRPr lang="nl-NL" sz="1400" dirty="0">
                        <a:solidFill>
                          <a:srgbClr val="404040"/>
                        </a:solidFill>
                        <a:effectLst/>
                        <a:latin typeface="Arial" panose="020B0604020202020204" pitchFamily="34" charset="0"/>
                        <a:ea typeface="Arial" panose="020B0604020202020204" pitchFamily="34" charset="0"/>
                        <a:cs typeface="Times New Roman" panose="02020603050405020304" pitchFamily="18" charset="0"/>
                      </a:endParaRPr>
                    </a:p>
                  </a:txBody>
                  <a:tcPr marL="0" marR="0" marT="0" marB="0" anchor="ctr"/>
                </a:tc>
                <a:tc>
                  <a:txBody>
                    <a:bodyPr/>
                    <a:lstStyle/>
                    <a:p>
                      <a:pPr marL="73025" marR="73025">
                        <a:lnSpc>
                          <a:spcPct val="140000"/>
                        </a:lnSpc>
                        <a:spcBef>
                          <a:spcPts val="600"/>
                        </a:spcBef>
                        <a:spcAft>
                          <a:spcPts val="600"/>
                        </a:spcAft>
                      </a:pPr>
                      <a:r>
                        <a:rPr lang="nl-NL" sz="1400" dirty="0">
                          <a:effectLst/>
                          <a:latin typeface="Arial" panose="020B0604020202020204" pitchFamily="34" charset="0"/>
                          <a:cs typeface="Arial" panose="020B0604020202020204" pitchFamily="34" charset="0"/>
                        </a:rPr>
                        <a:t> 25</a:t>
                      </a:r>
                      <a:endParaRPr lang="nl-NL" sz="1400" dirty="0">
                        <a:solidFill>
                          <a:srgbClr val="404040"/>
                        </a:solidFill>
                        <a:effectLst/>
                        <a:latin typeface="Arial" panose="020B0604020202020204" pitchFamily="34" charset="0"/>
                        <a:ea typeface="Arial" panose="020B0604020202020204" pitchFamily="34" charset="0"/>
                        <a:cs typeface="Arial" panose="020B0604020202020204" pitchFamily="34" charset="0"/>
                      </a:endParaRPr>
                    </a:p>
                  </a:txBody>
                  <a:tcPr marL="0" marR="0" marT="0" marB="0" anchor="ctr"/>
                </a:tc>
                <a:extLst>
                  <a:ext uri="{0D108BD9-81ED-4DB2-BD59-A6C34878D82A}">
                    <a16:rowId xmlns:a16="http://schemas.microsoft.com/office/drawing/2014/main" val="1325802439"/>
                  </a:ext>
                </a:extLst>
              </a:tr>
            </a:tbl>
          </a:graphicData>
        </a:graphic>
      </p:graphicFrame>
    </p:spTree>
    <p:extLst>
      <p:ext uri="{BB962C8B-B14F-4D97-AF65-F5344CB8AC3E}">
        <p14:creationId xmlns:p14="http://schemas.microsoft.com/office/powerpoint/2010/main" val="21429424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 3">
            <a:extLst>
              <a:ext uri="{FF2B5EF4-FFF2-40B4-BE49-F238E27FC236}">
                <a16:creationId xmlns:a16="http://schemas.microsoft.com/office/drawing/2014/main" id="{A19DEEC4-98FE-48C0-A2EF-6BAA76F4F335}"/>
              </a:ext>
            </a:extLst>
          </p:cNvPr>
          <p:cNvGraphicFramePr>
            <a:graphicFrameLocks noGrp="1"/>
          </p:cNvGraphicFramePr>
          <p:nvPr>
            <p:extLst>
              <p:ext uri="{D42A27DB-BD31-4B8C-83A1-F6EECF244321}">
                <p14:modId xmlns:p14="http://schemas.microsoft.com/office/powerpoint/2010/main" val="1986155316"/>
              </p:ext>
            </p:extLst>
          </p:nvPr>
        </p:nvGraphicFramePr>
        <p:xfrm>
          <a:off x="1024128" y="636104"/>
          <a:ext cx="9720072" cy="5639003"/>
        </p:xfrm>
        <a:graphic>
          <a:graphicData uri="http://schemas.openxmlformats.org/drawingml/2006/table">
            <a:tbl>
              <a:tblPr firstRow="1" firstCol="1" bandRow="1">
                <a:tableStyleId>{5C22544A-7EE6-4342-B048-85BDC9FD1C3A}</a:tableStyleId>
              </a:tblPr>
              <a:tblGrid>
                <a:gridCol w="2456296">
                  <a:extLst>
                    <a:ext uri="{9D8B030D-6E8A-4147-A177-3AD203B41FA5}">
                      <a16:colId xmlns:a16="http://schemas.microsoft.com/office/drawing/2014/main" val="860778731"/>
                    </a:ext>
                  </a:extLst>
                </a:gridCol>
                <a:gridCol w="1815944">
                  <a:extLst>
                    <a:ext uri="{9D8B030D-6E8A-4147-A177-3AD203B41FA5}">
                      <a16:colId xmlns:a16="http://schemas.microsoft.com/office/drawing/2014/main" val="3706801277"/>
                    </a:ext>
                  </a:extLst>
                </a:gridCol>
                <a:gridCol w="1815944">
                  <a:extLst>
                    <a:ext uri="{9D8B030D-6E8A-4147-A177-3AD203B41FA5}">
                      <a16:colId xmlns:a16="http://schemas.microsoft.com/office/drawing/2014/main" val="848662713"/>
                    </a:ext>
                  </a:extLst>
                </a:gridCol>
                <a:gridCol w="1815944">
                  <a:extLst>
                    <a:ext uri="{9D8B030D-6E8A-4147-A177-3AD203B41FA5}">
                      <a16:colId xmlns:a16="http://schemas.microsoft.com/office/drawing/2014/main" val="2420213108"/>
                    </a:ext>
                  </a:extLst>
                </a:gridCol>
                <a:gridCol w="1815944">
                  <a:extLst>
                    <a:ext uri="{9D8B030D-6E8A-4147-A177-3AD203B41FA5}">
                      <a16:colId xmlns:a16="http://schemas.microsoft.com/office/drawing/2014/main" val="1038681067"/>
                    </a:ext>
                  </a:extLst>
                </a:gridCol>
              </a:tblGrid>
              <a:tr h="312189">
                <a:tc>
                  <a:txBody>
                    <a:bodyPr/>
                    <a:lstStyle/>
                    <a:p>
                      <a:pPr>
                        <a:lnSpc>
                          <a:spcPct val="107000"/>
                        </a:lnSpc>
                        <a:spcAft>
                          <a:spcPts val="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a:effectLst/>
                        </a:rPr>
                        <a:t>Nooit 1</a:t>
                      </a:r>
                    </a:p>
                    <a:p>
                      <a:pPr>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a:effectLst/>
                        </a:rPr>
                        <a:t>Soms 2</a:t>
                      </a:r>
                    </a:p>
                    <a:p>
                      <a:pPr>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a:effectLst/>
                        </a:rPr>
                        <a:t>Vaak 3</a:t>
                      </a:r>
                    </a:p>
                    <a:p>
                      <a:pPr>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a:effectLst/>
                        </a:rPr>
                        <a:t>Altijd 4</a:t>
                      </a:r>
                    </a:p>
                    <a:p>
                      <a:pPr>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extLst>
                  <a:ext uri="{0D108BD9-81ED-4DB2-BD59-A6C34878D82A}">
                    <a16:rowId xmlns:a16="http://schemas.microsoft.com/office/drawing/2014/main" val="3224235952"/>
                  </a:ext>
                </a:extLst>
              </a:tr>
              <a:tr h="466183">
                <a:tc>
                  <a:txBody>
                    <a:bodyPr/>
                    <a:lstStyle/>
                    <a:p>
                      <a:pPr>
                        <a:lnSpc>
                          <a:spcPct val="107000"/>
                        </a:lnSpc>
                        <a:spcAft>
                          <a:spcPts val="0"/>
                        </a:spcAft>
                      </a:pPr>
                      <a:r>
                        <a:rPr lang="nl-NL" sz="1100" dirty="0">
                          <a:effectLst/>
                        </a:rPr>
                        <a:t>Ik ben aardig voor anderen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a:effectLst/>
                        </a:rPr>
                        <a:t>Als anderen ook aardig tegen mij zijn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a:effectLst/>
                        </a:rPr>
                        <a:t>Meestal wel, probeer het wel altijd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a:effectLst/>
                        </a:rPr>
                        <a:t>Ik ben altijd aardig voor anderen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extLst>
                  <a:ext uri="{0D108BD9-81ED-4DB2-BD59-A6C34878D82A}">
                    <a16:rowId xmlns:a16="http://schemas.microsoft.com/office/drawing/2014/main" val="3288274080"/>
                  </a:ext>
                </a:extLst>
              </a:tr>
              <a:tr h="466183">
                <a:tc>
                  <a:txBody>
                    <a:bodyPr/>
                    <a:lstStyle/>
                    <a:p>
                      <a:pPr>
                        <a:lnSpc>
                          <a:spcPct val="107000"/>
                        </a:lnSpc>
                        <a:spcAft>
                          <a:spcPts val="0"/>
                        </a:spcAft>
                      </a:pPr>
                      <a:r>
                        <a:rPr lang="nl-NL" sz="1100" dirty="0">
                          <a:effectLst/>
                        </a:rPr>
                        <a:t>Ik vertrouw op mezelf</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a:effectLst/>
                        </a:rPr>
                        <a:t>Ik vertrouw soms op mezelf</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a:effectLst/>
                        </a:rPr>
                        <a:t>Ik vertrouw meestal op mezelf</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a:effectLst/>
                        </a:rPr>
                        <a:t>Ik vertrouw altijd op mezelf</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extLst>
                  <a:ext uri="{0D108BD9-81ED-4DB2-BD59-A6C34878D82A}">
                    <a16:rowId xmlns:a16="http://schemas.microsoft.com/office/drawing/2014/main" val="2729690748"/>
                  </a:ext>
                </a:extLst>
              </a:tr>
              <a:tr h="466183">
                <a:tc>
                  <a:txBody>
                    <a:bodyPr/>
                    <a:lstStyle/>
                    <a:p>
                      <a:pPr>
                        <a:lnSpc>
                          <a:spcPct val="107000"/>
                        </a:lnSpc>
                        <a:spcAft>
                          <a:spcPts val="0"/>
                        </a:spcAft>
                      </a:pPr>
                      <a:r>
                        <a:rPr lang="nl-NL" sz="1100" dirty="0">
                          <a:effectLst/>
                        </a:rPr>
                        <a:t>Ik kan samenwerken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a:effectLst/>
                        </a:rPr>
                        <a:t>Ik kan soms goed samenwerken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a:effectLst/>
                        </a:rPr>
                        <a:t>Ik kan meestal goed samenwerken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a:effectLst/>
                        </a:rPr>
                        <a:t>Ik kan altijd goed samenwerken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extLst>
                  <a:ext uri="{0D108BD9-81ED-4DB2-BD59-A6C34878D82A}">
                    <a16:rowId xmlns:a16="http://schemas.microsoft.com/office/drawing/2014/main" val="192914563"/>
                  </a:ext>
                </a:extLst>
              </a:tr>
              <a:tr h="466183">
                <a:tc>
                  <a:txBody>
                    <a:bodyPr/>
                    <a:lstStyle/>
                    <a:p>
                      <a:pPr>
                        <a:lnSpc>
                          <a:spcPct val="107000"/>
                        </a:lnSpc>
                        <a:spcAft>
                          <a:spcPts val="0"/>
                        </a:spcAft>
                      </a:pPr>
                      <a:r>
                        <a:rPr lang="nl-NL" sz="1100">
                          <a:effectLst/>
                        </a:rPr>
                        <a:t>Ik kan me goed concentreren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dirty="0">
                          <a:effectLst/>
                        </a:rPr>
                        <a:t>Ik kan me soms goed concentreren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a:effectLst/>
                        </a:rPr>
                        <a:t>Ik kan me meestal goed concentreren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a:effectLst/>
                        </a:rPr>
                        <a:t>Ik kan me altijd goed concentreren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extLst>
                  <a:ext uri="{0D108BD9-81ED-4DB2-BD59-A6C34878D82A}">
                    <a16:rowId xmlns:a16="http://schemas.microsoft.com/office/drawing/2014/main" val="1797365712"/>
                  </a:ext>
                </a:extLst>
              </a:tr>
              <a:tr h="623947">
                <a:tc>
                  <a:txBody>
                    <a:bodyPr/>
                    <a:lstStyle/>
                    <a:p>
                      <a:pPr>
                        <a:lnSpc>
                          <a:spcPct val="107000"/>
                        </a:lnSpc>
                        <a:spcAft>
                          <a:spcPts val="0"/>
                        </a:spcAft>
                      </a:pPr>
                      <a:r>
                        <a:rPr lang="nl-NL" sz="1100">
                          <a:effectLst/>
                        </a:rPr>
                        <a:t>Ik denk na over mijn werk en mijzelf</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dirty="0">
                          <a:effectLst/>
                        </a:rPr>
                        <a:t>Ik denk soms na over mijn werk en mijzelf</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a:effectLst/>
                        </a:rPr>
                        <a:t>Ik denk meestal na over mijn werk en mijzelf</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a:effectLst/>
                        </a:rPr>
                        <a:t>Ik denk voortdurend na over mezelf en mijn werk</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extLst>
                  <a:ext uri="{0D108BD9-81ED-4DB2-BD59-A6C34878D82A}">
                    <a16:rowId xmlns:a16="http://schemas.microsoft.com/office/drawing/2014/main" val="3927300586"/>
                  </a:ext>
                </a:extLst>
              </a:tr>
              <a:tr h="466183">
                <a:tc>
                  <a:txBody>
                    <a:bodyPr/>
                    <a:lstStyle/>
                    <a:p>
                      <a:pPr>
                        <a:lnSpc>
                          <a:spcPct val="107000"/>
                        </a:lnSpc>
                        <a:spcAft>
                          <a:spcPts val="0"/>
                        </a:spcAft>
                      </a:pPr>
                      <a:r>
                        <a:rPr lang="nl-NL" sz="1100">
                          <a:effectLst/>
                        </a:rPr>
                        <a:t>Ik heb een positieve houding</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dirty="0">
                          <a:effectLst/>
                        </a:rPr>
                        <a:t> </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a:effectLst/>
                        </a:rPr>
                        <a:t>Ik ben soms positief over schoolwerk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a:effectLst/>
                        </a:rPr>
                        <a:t>Ik ben meestal wel positief over schoolwerk</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a:effectLst/>
                        </a:rPr>
                        <a:t>Ik bekijk in alles het positieve..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extLst>
                  <a:ext uri="{0D108BD9-81ED-4DB2-BD59-A6C34878D82A}">
                    <a16:rowId xmlns:a16="http://schemas.microsoft.com/office/drawing/2014/main" val="907400408"/>
                  </a:ext>
                </a:extLst>
              </a:tr>
              <a:tr h="466183">
                <a:tc>
                  <a:txBody>
                    <a:bodyPr/>
                    <a:lstStyle/>
                    <a:p>
                      <a:pPr>
                        <a:lnSpc>
                          <a:spcPct val="107000"/>
                        </a:lnSpc>
                        <a:spcAft>
                          <a:spcPts val="0"/>
                        </a:spcAft>
                      </a:pPr>
                      <a:r>
                        <a:rPr lang="nl-NL" sz="1100">
                          <a:effectLst/>
                        </a:rPr>
                        <a:t>Ik houd me aan afspraken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dirty="0">
                          <a:effectLst/>
                        </a:rPr>
                        <a:t>Ik houd me soms aan afspraken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a:effectLst/>
                        </a:rPr>
                        <a:t>Ik houd me meestal aan afspraken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a:effectLst/>
                        </a:rPr>
                        <a:t>Ik houd me altijd aan afspraken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extLst>
                  <a:ext uri="{0D108BD9-81ED-4DB2-BD59-A6C34878D82A}">
                    <a16:rowId xmlns:a16="http://schemas.microsoft.com/office/drawing/2014/main" val="2526141887"/>
                  </a:ext>
                </a:extLst>
              </a:tr>
              <a:tr h="308809">
                <a:tc>
                  <a:txBody>
                    <a:bodyPr/>
                    <a:lstStyle/>
                    <a:p>
                      <a:pPr>
                        <a:lnSpc>
                          <a:spcPct val="107000"/>
                        </a:lnSpc>
                        <a:spcAft>
                          <a:spcPts val="0"/>
                        </a:spcAft>
                      </a:pPr>
                      <a:r>
                        <a:rPr lang="nl-NL" sz="1100">
                          <a:effectLst/>
                        </a:rPr>
                        <a:t>Ik werk netjes</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dirty="0">
                          <a:effectLst/>
                        </a:rPr>
                        <a:t>Ik werk soms wel netjes</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a:effectLst/>
                        </a:rPr>
                        <a:t>Ik werk meestal netjes</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a:effectLst/>
                        </a:rPr>
                        <a:t>Ik werk altijd netjes</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extLst>
                  <a:ext uri="{0D108BD9-81ED-4DB2-BD59-A6C34878D82A}">
                    <a16:rowId xmlns:a16="http://schemas.microsoft.com/office/drawing/2014/main" val="1788605062"/>
                  </a:ext>
                </a:extLst>
              </a:tr>
              <a:tr h="308809">
                <a:tc>
                  <a:txBody>
                    <a:bodyPr/>
                    <a:lstStyle/>
                    <a:p>
                      <a:pPr>
                        <a:lnSpc>
                          <a:spcPct val="107000"/>
                        </a:lnSpc>
                        <a:spcAft>
                          <a:spcPts val="0"/>
                        </a:spcAft>
                      </a:pPr>
                      <a:r>
                        <a:rPr lang="nl-NL" sz="1100" dirty="0">
                          <a:effectLst/>
                        </a:rPr>
                        <a:t>Ik werk in een goed tempo</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dirty="0">
                          <a:effectLst/>
                        </a:rPr>
                        <a:t>Ik werk soms goed door</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a:effectLst/>
                        </a:rPr>
                        <a:t>Ik werk meestal goed door</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a:effectLst/>
                        </a:rPr>
                        <a:t>Ik werk altijd goed door</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extLst>
                  <a:ext uri="{0D108BD9-81ED-4DB2-BD59-A6C34878D82A}">
                    <a16:rowId xmlns:a16="http://schemas.microsoft.com/office/drawing/2014/main" val="3677299238"/>
                  </a:ext>
                </a:extLst>
              </a:tr>
              <a:tr h="308809">
                <a:tc>
                  <a:txBody>
                    <a:bodyPr/>
                    <a:lstStyle/>
                    <a:p>
                      <a:pPr>
                        <a:lnSpc>
                          <a:spcPct val="107000"/>
                        </a:lnSpc>
                        <a:spcAft>
                          <a:spcPts val="0"/>
                        </a:spcAft>
                      </a:pPr>
                      <a:r>
                        <a:rPr lang="nl-NL" sz="1100">
                          <a:effectLst/>
                        </a:rPr>
                        <a:t>Ik kijk mijn werk goed na</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a:effectLst/>
                        </a:rPr>
                        <a:t>Soms</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a:effectLst/>
                        </a:rPr>
                        <a:t>Meestal</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a:effectLst/>
                        </a:rPr>
                        <a:t>Altijd</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extLst>
                  <a:ext uri="{0D108BD9-81ED-4DB2-BD59-A6C34878D82A}">
                    <a16:rowId xmlns:a16="http://schemas.microsoft.com/office/drawing/2014/main" val="2790830358"/>
                  </a:ext>
                </a:extLst>
              </a:tr>
              <a:tr h="308809">
                <a:tc>
                  <a:txBody>
                    <a:bodyPr/>
                    <a:lstStyle/>
                    <a:p>
                      <a:pPr>
                        <a:lnSpc>
                          <a:spcPct val="107000"/>
                        </a:lnSpc>
                        <a:spcAft>
                          <a:spcPts val="0"/>
                        </a:spcAft>
                      </a:pPr>
                      <a:r>
                        <a:rPr lang="nl-NL" sz="1100">
                          <a:effectLst/>
                        </a:rPr>
                        <a:t>Ik wil graag leren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dirty="0">
                          <a:effectLst/>
                        </a:rPr>
                        <a:t>Soms wil ik graag leren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a:effectLst/>
                        </a:rPr>
                        <a:t>Meestal wil ik graag leren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a:effectLst/>
                        </a:rPr>
                        <a:t>Ik wil altijd graag leren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extLst>
                  <a:ext uri="{0D108BD9-81ED-4DB2-BD59-A6C34878D82A}">
                    <a16:rowId xmlns:a16="http://schemas.microsoft.com/office/drawing/2014/main" val="3251520024"/>
                  </a:ext>
                </a:extLst>
              </a:tr>
              <a:tr h="623947">
                <a:tc>
                  <a:txBody>
                    <a:bodyPr/>
                    <a:lstStyle/>
                    <a:p>
                      <a:pPr>
                        <a:lnSpc>
                          <a:spcPct val="107000"/>
                        </a:lnSpc>
                        <a:spcAft>
                          <a:spcPts val="0"/>
                        </a:spcAft>
                      </a:pPr>
                      <a:r>
                        <a:rPr lang="nl-NL" sz="1100">
                          <a:effectLst/>
                        </a:rPr>
                        <a:t>Ik kan goed plannen</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a:effectLst/>
                        </a:rPr>
                        <a:t> </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a:effectLst/>
                        </a:rPr>
                        <a:t>Samen met de docent en thuis met mijn ouders lukt het me</a:t>
                      </a:r>
                      <a:endParaRPr lang="nl-NL" sz="110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dirty="0">
                          <a:effectLst/>
                        </a:rPr>
                        <a:t>Ik plan zelfstandig en houd mezelf daar vaak aan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tc>
                  <a:txBody>
                    <a:bodyPr/>
                    <a:lstStyle/>
                    <a:p>
                      <a:pPr>
                        <a:lnSpc>
                          <a:spcPct val="107000"/>
                        </a:lnSpc>
                        <a:spcAft>
                          <a:spcPts val="0"/>
                        </a:spcAft>
                      </a:pPr>
                      <a:r>
                        <a:rPr lang="nl-NL" sz="1100" dirty="0">
                          <a:effectLst/>
                        </a:rPr>
                        <a:t>Ik plan zelfstandig en houd mezelf daar ook aan</a:t>
                      </a:r>
                      <a:endParaRPr lang="nl-N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2719" marR="42719" marT="0" marB="0"/>
                </a:tc>
                <a:extLst>
                  <a:ext uri="{0D108BD9-81ED-4DB2-BD59-A6C34878D82A}">
                    <a16:rowId xmlns:a16="http://schemas.microsoft.com/office/drawing/2014/main" val="2946039836"/>
                  </a:ext>
                </a:extLst>
              </a:tr>
            </a:tbl>
          </a:graphicData>
        </a:graphic>
      </p:graphicFrame>
    </p:spTree>
    <p:extLst>
      <p:ext uri="{BB962C8B-B14F-4D97-AF65-F5344CB8AC3E}">
        <p14:creationId xmlns:p14="http://schemas.microsoft.com/office/powerpoint/2010/main" val="169069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CBEAA1-3577-4DDA-8CE0-EEECFB6FFF4C}"/>
              </a:ext>
            </a:extLst>
          </p:cNvPr>
          <p:cNvSpPr>
            <a:spLocks noGrp="1"/>
          </p:cNvSpPr>
          <p:nvPr>
            <p:ph type="title"/>
          </p:nvPr>
        </p:nvSpPr>
        <p:spPr/>
        <p:txBody>
          <a:bodyPr/>
          <a:lstStyle/>
          <a:p>
            <a:endParaRPr lang="nl-NL"/>
          </a:p>
        </p:txBody>
      </p:sp>
      <p:graphicFrame>
        <p:nvGraphicFramePr>
          <p:cNvPr id="4" name="Tijdelijke aanduiding voor inhoud 3">
            <a:extLst>
              <a:ext uri="{FF2B5EF4-FFF2-40B4-BE49-F238E27FC236}">
                <a16:creationId xmlns:a16="http://schemas.microsoft.com/office/drawing/2014/main" id="{007C6FE8-82BE-4E8D-ACFB-0F8076A6E255}"/>
              </a:ext>
            </a:extLst>
          </p:cNvPr>
          <p:cNvGraphicFramePr>
            <a:graphicFrameLocks noGrp="1"/>
          </p:cNvGraphicFramePr>
          <p:nvPr>
            <p:ph idx="1"/>
            <p:extLst>
              <p:ext uri="{D42A27DB-BD31-4B8C-83A1-F6EECF244321}">
                <p14:modId xmlns:p14="http://schemas.microsoft.com/office/powerpoint/2010/main" val="2180792449"/>
              </p:ext>
            </p:extLst>
          </p:nvPr>
        </p:nvGraphicFramePr>
        <p:xfrm>
          <a:off x="0" y="-22263"/>
          <a:ext cx="12191999" cy="7156591"/>
        </p:xfrm>
        <a:graphic>
          <a:graphicData uri="http://schemas.openxmlformats.org/drawingml/2006/table">
            <a:tbl>
              <a:tblPr firstRow="1" firstCol="1" bandRow="1">
                <a:tableStyleId>{5C22544A-7EE6-4342-B048-85BDC9FD1C3A}</a:tableStyleId>
              </a:tblPr>
              <a:tblGrid>
                <a:gridCol w="2276417">
                  <a:extLst>
                    <a:ext uri="{9D8B030D-6E8A-4147-A177-3AD203B41FA5}">
                      <a16:colId xmlns:a16="http://schemas.microsoft.com/office/drawing/2014/main" val="2400699198"/>
                    </a:ext>
                  </a:extLst>
                </a:gridCol>
                <a:gridCol w="5502609">
                  <a:extLst>
                    <a:ext uri="{9D8B030D-6E8A-4147-A177-3AD203B41FA5}">
                      <a16:colId xmlns:a16="http://schemas.microsoft.com/office/drawing/2014/main" val="1727326030"/>
                    </a:ext>
                  </a:extLst>
                </a:gridCol>
                <a:gridCol w="1984526">
                  <a:extLst>
                    <a:ext uri="{9D8B030D-6E8A-4147-A177-3AD203B41FA5}">
                      <a16:colId xmlns:a16="http://schemas.microsoft.com/office/drawing/2014/main" val="3346403548"/>
                    </a:ext>
                  </a:extLst>
                </a:gridCol>
                <a:gridCol w="2428447">
                  <a:extLst>
                    <a:ext uri="{9D8B030D-6E8A-4147-A177-3AD203B41FA5}">
                      <a16:colId xmlns:a16="http://schemas.microsoft.com/office/drawing/2014/main" val="847963295"/>
                    </a:ext>
                  </a:extLst>
                </a:gridCol>
              </a:tblGrid>
              <a:tr h="582503">
                <a:tc>
                  <a:txBody>
                    <a:bodyPr/>
                    <a:lstStyle/>
                    <a:p>
                      <a:pPr>
                        <a:lnSpc>
                          <a:spcPct val="140000"/>
                        </a:lnSpc>
                        <a:spcAft>
                          <a:spcPts val="900"/>
                        </a:spcAft>
                      </a:pPr>
                      <a:r>
                        <a:rPr lang="nl-NL" sz="1200">
                          <a:effectLst/>
                        </a:rPr>
                        <a:t>Ik-cirkel</a:t>
                      </a:r>
                    </a:p>
                    <a:p>
                      <a:pPr>
                        <a:lnSpc>
                          <a:spcPct val="140000"/>
                        </a:lnSpc>
                        <a:spcAft>
                          <a:spcPts val="900"/>
                        </a:spcAft>
                      </a:pPr>
                      <a:r>
                        <a:rPr lang="nl-NL" sz="1200">
                          <a:effectLst/>
                        </a:rPr>
                        <a:t>vaardigheden</a:t>
                      </a:r>
                      <a:endParaRPr lang="nl-NL" sz="12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tc>
                  <a:txBody>
                    <a:bodyPr/>
                    <a:lstStyle/>
                    <a:p>
                      <a:pPr>
                        <a:lnSpc>
                          <a:spcPct val="140000"/>
                        </a:lnSpc>
                        <a:spcAft>
                          <a:spcPts val="900"/>
                        </a:spcAft>
                      </a:pPr>
                      <a:r>
                        <a:rPr lang="nl-NL" sz="900">
                          <a:effectLst/>
                        </a:rPr>
                        <a:t>Mogelijk te stellen vragen</a:t>
                      </a:r>
                      <a:endParaRPr lang="nl-NL" sz="9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tc>
                  <a:txBody>
                    <a:bodyPr/>
                    <a:lstStyle/>
                    <a:p>
                      <a:pPr>
                        <a:lnSpc>
                          <a:spcPct val="140000"/>
                        </a:lnSpc>
                        <a:spcAft>
                          <a:spcPts val="900"/>
                        </a:spcAft>
                      </a:pPr>
                      <a:r>
                        <a:rPr lang="nl-NL" sz="900">
                          <a:effectLst/>
                        </a:rPr>
                        <a:t>Executieve functies</a:t>
                      </a:r>
                      <a:endParaRPr lang="nl-NL" sz="9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tc>
                  <a:txBody>
                    <a:bodyPr/>
                    <a:lstStyle/>
                    <a:p>
                      <a:pPr>
                        <a:lnSpc>
                          <a:spcPct val="140000"/>
                        </a:lnSpc>
                        <a:spcAft>
                          <a:spcPts val="900"/>
                        </a:spcAft>
                      </a:pPr>
                      <a:r>
                        <a:rPr lang="nl-NL" sz="900">
                          <a:effectLst/>
                        </a:rPr>
                        <a:t>leerstrategie</a:t>
                      </a:r>
                      <a:endParaRPr lang="nl-NL" sz="9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extLst>
                  <a:ext uri="{0D108BD9-81ED-4DB2-BD59-A6C34878D82A}">
                    <a16:rowId xmlns:a16="http://schemas.microsoft.com/office/drawing/2014/main" val="1964593833"/>
                  </a:ext>
                </a:extLst>
              </a:tr>
              <a:tr h="539641">
                <a:tc>
                  <a:txBody>
                    <a:bodyPr/>
                    <a:lstStyle/>
                    <a:p>
                      <a:pPr>
                        <a:lnSpc>
                          <a:spcPct val="140000"/>
                        </a:lnSpc>
                        <a:spcAft>
                          <a:spcPts val="900"/>
                        </a:spcAft>
                      </a:pPr>
                      <a:r>
                        <a:rPr lang="nl-NL" sz="1200" dirty="0">
                          <a:effectLst/>
                        </a:rPr>
                        <a:t>Ik kan zelf problemen oplossen</a:t>
                      </a:r>
                      <a:endParaRPr lang="nl-NL"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tc>
                  <a:txBody>
                    <a:bodyPr/>
                    <a:lstStyle/>
                    <a:p>
                      <a:pPr marL="342900" lvl="0" indent="-342900">
                        <a:lnSpc>
                          <a:spcPct val="140000"/>
                        </a:lnSpc>
                        <a:spcAft>
                          <a:spcPts val="0"/>
                        </a:spcAft>
                        <a:buFont typeface="Calibri" panose="020F0502020204030204" pitchFamily="34" charset="0"/>
                        <a:buChar char="-"/>
                      </a:pPr>
                      <a:r>
                        <a:rPr lang="nl-NL" sz="900">
                          <a:effectLst/>
                        </a:rPr>
                        <a:t>Kun jij op verschillende manieren kijken naar een probleem?</a:t>
                      </a:r>
                    </a:p>
                    <a:p>
                      <a:pPr marL="342900" lvl="0" indent="-342900">
                        <a:lnSpc>
                          <a:spcPct val="140000"/>
                        </a:lnSpc>
                        <a:spcAft>
                          <a:spcPts val="0"/>
                        </a:spcAft>
                        <a:buFont typeface="Calibri" panose="020F0502020204030204" pitchFamily="34" charset="0"/>
                        <a:buChar char="-"/>
                      </a:pPr>
                      <a:r>
                        <a:rPr lang="nl-NL" sz="900">
                          <a:effectLst/>
                        </a:rPr>
                        <a:t>Ga je op zoek naar een oplossing voordat je hulp vraagt?</a:t>
                      </a:r>
                    </a:p>
                    <a:p>
                      <a:pPr marL="342900" lvl="0" indent="-342900">
                        <a:lnSpc>
                          <a:spcPct val="140000"/>
                        </a:lnSpc>
                        <a:spcAft>
                          <a:spcPts val="900"/>
                        </a:spcAft>
                        <a:buFont typeface="Calibri" panose="020F0502020204030204" pitchFamily="34" charset="0"/>
                        <a:buChar char="-"/>
                      </a:pPr>
                      <a:r>
                        <a:rPr lang="nl-NL" sz="900">
                          <a:effectLst/>
                        </a:rPr>
                        <a:t>Zet jij door totdat het lukt?</a:t>
                      </a:r>
                      <a:endParaRPr lang="nl-NL" sz="9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tc>
                  <a:txBody>
                    <a:bodyPr/>
                    <a:lstStyle/>
                    <a:p>
                      <a:pPr>
                        <a:lnSpc>
                          <a:spcPct val="140000"/>
                        </a:lnSpc>
                        <a:spcAft>
                          <a:spcPts val="900"/>
                        </a:spcAft>
                      </a:pPr>
                      <a:r>
                        <a:rPr lang="nl-NL" sz="900">
                          <a:effectLst/>
                        </a:rPr>
                        <a:t>Werkgeheugen</a:t>
                      </a:r>
                      <a:endParaRPr lang="nl-NL" sz="9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tc>
                  <a:txBody>
                    <a:bodyPr/>
                    <a:lstStyle/>
                    <a:p>
                      <a:pPr>
                        <a:lnSpc>
                          <a:spcPct val="140000"/>
                        </a:lnSpc>
                        <a:spcAft>
                          <a:spcPts val="900"/>
                        </a:spcAft>
                      </a:pPr>
                      <a:r>
                        <a:rPr lang="nl-NL" sz="900">
                          <a:effectLst/>
                        </a:rPr>
                        <a:t>Overzien </a:t>
                      </a:r>
                    </a:p>
                    <a:p>
                      <a:pPr>
                        <a:lnSpc>
                          <a:spcPct val="140000"/>
                        </a:lnSpc>
                        <a:spcAft>
                          <a:spcPts val="900"/>
                        </a:spcAft>
                      </a:pPr>
                      <a:r>
                        <a:rPr lang="nl-NL" sz="900">
                          <a:effectLst/>
                        </a:rPr>
                        <a:t> </a:t>
                      </a:r>
                      <a:endParaRPr lang="nl-NL" sz="9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extLst>
                  <a:ext uri="{0D108BD9-81ED-4DB2-BD59-A6C34878D82A}">
                    <a16:rowId xmlns:a16="http://schemas.microsoft.com/office/drawing/2014/main" val="3233122866"/>
                  </a:ext>
                </a:extLst>
              </a:tr>
              <a:tr h="539641">
                <a:tc>
                  <a:txBody>
                    <a:bodyPr/>
                    <a:lstStyle/>
                    <a:p>
                      <a:pPr>
                        <a:lnSpc>
                          <a:spcPct val="140000"/>
                        </a:lnSpc>
                        <a:spcAft>
                          <a:spcPts val="900"/>
                        </a:spcAft>
                      </a:pPr>
                      <a:r>
                        <a:rPr lang="nl-NL" sz="1200" dirty="0">
                          <a:effectLst/>
                        </a:rPr>
                        <a:t>Ik ben aardig voor anderen</a:t>
                      </a:r>
                      <a:endParaRPr lang="nl-NL"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tc>
                  <a:txBody>
                    <a:bodyPr/>
                    <a:lstStyle/>
                    <a:p>
                      <a:pPr marL="342900" lvl="0" indent="-342900">
                        <a:lnSpc>
                          <a:spcPct val="140000"/>
                        </a:lnSpc>
                        <a:spcAft>
                          <a:spcPts val="0"/>
                        </a:spcAft>
                        <a:buFont typeface="Calibri" panose="020F0502020204030204" pitchFamily="34" charset="0"/>
                        <a:buChar char="-"/>
                      </a:pPr>
                      <a:r>
                        <a:rPr lang="nl-NL" sz="900">
                          <a:effectLst/>
                        </a:rPr>
                        <a:t>Vind jij het belangrijk dat een ander zich goed voelt?</a:t>
                      </a:r>
                    </a:p>
                    <a:p>
                      <a:pPr marL="342900" lvl="0" indent="-342900">
                        <a:lnSpc>
                          <a:spcPct val="140000"/>
                        </a:lnSpc>
                        <a:spcAft>
                          <a:spcPts val="0"/>
                        </a:spcAft>
                        <a:buFont typeface="Calibri" panose="020F0502020204030204" pitchFamily="34" charset="0"/>
                        <a:buChar char="-"/>
                      </a:pPr>
                      <a:r>
                        <a:rPr lang="nl-NL" sz="900">
                          <a:effectLst/>
                        </a:rPr>
                        <a:t>Ben jij ook aardig als een ander minder aardig is?</a:t>
                      </a:r>
                    </a:p>
                    <a:p>
                      <a:pPr marL="342900" lvl="0" indent="-342900">
                        <a:lnSpc>
                          <a:spcPct val="140000"/>
                        </a:lnSpc>
                        <a:spcAft>
                          <a:spcPts val="900"/>
                        </a:spcAft>
                        <a:buFont typeface="Calibri" panose="020F0502020204030204" pitchFamily="34" charset="0"/>
                        <a:buChar char="-"/>
                      </a:pPr>
                      <a:r>
                        <a:rPr lang="nl-NL" sz="900">
                          <a:effectLst/>
                        </a:rPr>
                        <a:t>Ben jij behulpzaam?</a:t>
                      </a:r>
                      <a:endParaRPr lang="nl-NL" sz="9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tc>
                  <a:txBody>
                    <a:bodyPr/>
                    <a:lstStyle/>
                    <a:p>
                      <a:pPr>
                        <a:lnSpc>
                          <a:spcPct val="140000"/>
                        </a:lnSpc>
                        <a:spcAft>
                          <a:spcPts val="900"/>
                        </a:spcAft>
                      </a:pPr>
                      <a:r>
                        <a:rPr lang="nl-NL" sz="900">
                          <a:effectLst/>
                        </a:rPr>
                        <a:t>Emotieregulatie</a:t>
                      </a:r>
                      <a:endParaRPr lang="nl-NL" sz="9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tc>
                  <a:txBody>
                    <a:bodyPr/>
                    <a:lstStyle/>
                    <a:p>
                      <a:pPr>
                        <a:lnSpc>
                          <a:spcPct val="140000"/>
                        </a:lnSpc>
                        <a:spcAft>
                          <a:spcPts val="900"/>
                        </a:spcAft>
                      </a:pPr>
                      <a:r>
                        <a:rPr lang="nl-NL" sz="900">
                          <a:effectLst/>
                        </a:rPr>
                        <a:t>Omgeving organiseren</a:t>
                      </a:r>
                      <a:endParaRPr lang="nl-NL" sz="9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extLst>
                  <a:ext uri="{0D108BD9-81ED-4DB2-BD59-A6C34878D82A}">
                    <a16:rowId xmlns:a16="http://schemas.microsoft.com/office/drawing/2014/main" val="421614844"/>
                  </a:ext>
                </a:extLst>
              </a:tr>
              <a:tr h="539641">
                <a:tc>
                  <a:txBody>
                    <a:bodyPr/>
                    <a:lstStyle/>
                    <a:p>
                      <a:pPr>
                        <a:lnSpc>
                          <a:spcPct val="140000"/>
                        </a:lnSpc>
                        <a:spcAft>
                          <a:spcPts val="900"/>
                        </a:spcAft>
                      </a:pPr>
                      <a:r>
                        <a:rPr lang="nl-NL" sz="1200" dirty="0">
                          <a:effectLst/>
                        </a:rPr>
                        <a:t>Ik wil graag leren</a:t>
                      </a:r>
                      <a:endParaRPr lang="nl-NL"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tc>
                  <a:txBody>
                    <a:bodyPr/>
                    <a:lstStyle/>
                    <a:p>
                      <a:pPr marL="342900" lvl="0" indent="-342900">
                        <a:lnSpc>
                          <a:spcPct val="140000"/>
                        </a:lnSpc>
                        <a:spcAft>
                          <a:spcPts val="0"/>
                        </a:spcAft>
                        <a:buFont typeface="Calibri" panose="020F0502020204030204" pitchFamily="34" charset="0"/>
                        <a:buChar char="-"/>
                      </a:pPr>
                      <a:r>
                        <a:rPr lang="nl-NL" sz="900" dirty="0">
                          <a:effectLst/>
                        </a:rPr>
                        <a:t>Ben jij geïnteresseerd in nieuwe dingen?</a:t>
                      </a:r>
                    </a:p>
                    <a:p>
                      <a:pPr marL="342900" lvl="0" indent="-342900">
                        <a:lnSpc>
                          <a:spcPct val="140000"/>
                        </a:lnSpc>
                        <a:spcAft>
                          <a:spcPts val="0"/>
                        </a:spcAft>
                        <a:buFont typeface="Calibri" panose="020F0502020204030204" pitchFamily="34" charset="0"/>
                        <a:buChar char="-"/>
                      </a:pPr>
                      <a:r>
                        <a:rPr lang="nl-NL" sz="900" dirty="0">
                          <a:effectLst/>
                        </a:rPr>
                        <a:t>Ben jij nieuwsgierig?</a:t>
                      </a:r>
                    </a:p>
                    <a:p>
                      <a:pPr marL="342900" lvl="0" indent="-342900">
                        <a:lnSpc>
                          <a:spcPct val="140000"/>
                        </a:lnSpc>
                        <a:spcAft>
                          <a:spcPts val="900"/>
                        </a:spcAft>
                        <a:buFont typeface="Calibri" panose="020F0502020204030204" pitchFamily="34" charset="0"/>
                        <a:buChar char="-"/>
                      </a:pPr>
                      <a:r>
                        <a:rPr lang="nl-NL" sz="900" dirty="0">
                          <a:effectLst/>
                        </a:rPr>
                        <a:t>Weet jij waarom je iets wilt leren?</a:t>
                      </a:r>
                      <a:endParaRPr lang="nl-NL" sz="9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tc>
                  <a:txBody>
                    <a:bodyPr/>
                    <a:lstStyle/>
                    <a:p>
                      <a:pPr>
                        <a:lnSpc>
                          <a:spcPct val="140000"/>
                        </a:lnSpc>
                        <a:spcAft>
                          <a:spcPts val="900"/>
                        </a:spcAft>
                      </a:pPr>
                      <a:r>
                        <a:rPr lang="nl-NL" sz="900" dirty="0">
                          <a:effectLst/>
                        </a:rPr>
                        <a:t>Initiatief </a:t>
                      </a:r>
                      <a:endParaRPr lang="nl-NL" sz="9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tc>
                  <a:txBody>
                    <a:bodyPr/>
                    <a:lstStyle/>
                    <a:p>
                      <a:pPr>
                        <a:lnSpc>
                          <a:spcPct val="140000"/>
                        </a:lnSpc>
                        <a:spcAft>
                          <a:spcPts val="900"/>
                        </a:spcAft>
                      </a:pPr>
                      <a:r>
                        <a:rPr lang="nl-NL" sz="900" dirty="0">
                          <a:effectLst/>
                        </a:rPr>
                        <a:t>Jezelf motiveren / Bijhouden / Terugkijken / Herhalen </a:t>
                      </a:r>
                      <a:endParaRPr lang="nl-NL" sz="9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extLst>
                  <a:ext uri="{0D108BD9-81ED-4DB2-BD59-A6C34878D82A}">
                    <a16:rowId xmlns:a16="http://schemas.microsoft.com/office/drawing/2014/main" val="1516075663"/>
                  </a:ext>
                </a:extLst>
              </a:tr>
              <a:tr h="464479">
                <a:tc>
                  <a:txBody>
                    <a:bodyPr/>
                    <a:lstStyle/>
                    <a:p>
                      <a:pPr>
                        <a:lnSpc>
                          <a:spcPct val="140000"/>
                        </a:lnSpc>
                        <a:spcAft>
                          <a:spcPts val="900"/>
                        </a:spcAft>
                      </a:pPr>
                      <a:r>
                        <a:rPr lang="nl-NL" sz="1200">
                          <a:effectLst/>
                        </a:rPr>
                        <a:t>Ik werk netjes</a:t>
                      </a:r>
                      <a:endParaRPr lang="nl-NL" sz="12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tc>
                  <a:txBody>
                    <a:bodyPr/>
                    <a:lstStyle/>
                    <a:p>
                      <a:pPr marL="342900" lvl="0" indent="-342900">
                        <a:lnSpc>
                          <a:spcPct val="140000"/>
                        </a:lnSpc>
                        <a:spcAft>
                          <a:spcPts val="0"/>
                        </a:spcAft>
                        <a:buFont typeface="Calibri" panose="020F0502020204030204" pitchFamily="34" charset="0"/>
                        <a:buChar char="-"/>
                      </a:pPr>
                      <a:r>
                        <a:rPr lang="nl-NL" sz="900" dirty="0">
                          <a:effectLst/>
                        </a:rPr>
                        <a:t>Ziet jouw schoolwerk er netjes uit?</a:t>
                      </a:r>
                    </a:p>
                    <a:p>
                      <a:pPr marL="342900" lvl="0" indent="-342900">
                        <a:lnSpc>
                          <a:spcPct val="140000"/>
                        </a:lnSpc>
                        <a:spcAft>
                          <a:spcPts val="900"/>
                        </a:spcAft>
                        <a:buFont typeface="Calibri" panose="020F0502020204030204" pitchFamily="34" charset="0"/>
                        <a:buChar char="-"/>
                      </a:pPr>
                      <a:r>
                        <a:rPr lang="nl-NL" sz="900" dirty="0">
                          <a:effectLst/>
                        </a:rPr>
                        <a:t>Kan een klasgenoot wijs uit jouw werk?</a:t>
                      </a:r>
                      <a:endParaRPr lang="nl-NL" sz="9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tc>
                  <a:txBody>
                    <a:bodyPr/>
                    <a:lstStyle/>
                    <a:p>
                      <a:pPr>
                        <a:lnSpc>
                          <a:spcPct val="140000"/>
                        </a:lnSpc>
                        <a:spcAft>
                          <a:spcPts val="900"/>
                        </a:spcAft>
                      </a:pPr>
                      <a:r>
                        <a:rPr lang="nl-NL" sz="900">
                          <a:effectLst/>
                        </a:rPr>
                        <a:t>Netheid</a:t>
                      </a:r>
                      <a:endParaRPr lang="nl-NL" sz="9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tc>
                  <a:txBody>
                    <a:bodyPr/>
                    <a:lstStyle/>
                    <a:p>
                      <a:pPr>
                        <a:lnSpc>
                          <a:spcPct val="140000"/>
                        </a:lnSpc>
                        <a:spcAft>
                          <a:spcPts val="900"/>
                        </a:spcAft>
                      </a:pPr>
                      <a:r>
                        <a:rPr lang="nl-NL" sz="900" dirty="0">
                          <a:effectLst/>
                        </a:rPr>
                        <a:t>Structureren</a:t>
                      </a:r>
                    </a:p>
                    <a:p>
                      <a:pPr>
                        <a:lnSpc>
                          <a:spcPct val="140000"/>
                        </a:lnSpc>
                        <a:spcAft>
                          <a:spcPts val="900"/>
                        </a:spcAft>
                      </a:pPr>
                      <a:r>
                        <a:rPr lang="nl-NL" sz="900" dirty="0">
                          <a:effectLst/>
                        </a:rPr>
                        <a:t> </a:t>
                      </a:r>
                      <a:endParaRPr lang="nl-NL" sz="9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extLst>
                  <a:ext uri="{0D108BD9-81ED-4DB2-BD59-A6C34878D82A}">
                    <a16:rowId xmlns:a16="http://schemas.microsoft.com/office/drawing/2014/main" val="4015212301"/>
                  </a:ext>
                </a:extLst>
              </a:tr>
              <a:tr h="353947">
                <a:tc>
                  <a:txBody>
                    <a:bodyPr/>
                    <a:lstStyle/>
                    <a:p>
                      <a:pPr>
                        <a:lnSpc>
                          <a:spcPct val="140000"/>
                        </a:lnSpc>
                        <a:spcAft>
                          <a:spcPts val="900"/>
                        </a:spcAft>
                      </a:pPr>
                      <a:r>
                        <a:rPr lang="nl-NL" sz="1200">
                          <a:effectLst/>
                        </a:rPr>
                        <a:t>Ik werk in een goed tempo</a:t>
                      </a:r>
                      <a:endParaRPr lang="nl-NL" sz="12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tc>
                  <a:txBody>
                    <a:bodyPr/>
                    <a:lstStyle/>
                    <a:p>
                      <a:pPr marL="342900" lvl="0" indent="-342900">
                        <a:lnSpc>
                          <a:spcPct val="140000"/>
                        </a:lnSpc>
                        <a:spcAft>
                          <a:spcPts val="0"/>
                        </a:spcAft>
                        <a:buFont typeface="Calibri" panose="020F0502020204030204" pitchFamily="34" charset="0"/>
                        <a:buChar char="-"/>
                      </a:pPr>
                      <a:r>
                        <a:rPr lang="nl-NL" sz="900">
                          <a:effectLst/>
                        </a:rPr>
                        <a:t>Werk jij door aan een taak?</a:t>
                      </a:r>
                    </a:p>
                    <a:p>
                      <a:pPr marL="342900" lvl="0" indent="-342900">
                        <a:lnSpc>
                          <a:spcPct val="140000"/>
                        </a:lnSpc>
                        <a:spcAft>
                          <a:spcPts val="900"/>
                        </a:spcAft>
                        <a:buFont typeface="Calibri" panose="020F0502020204030204" pitchFamily="34" charset="0"/>
                        <a:buChar char="-"/>
                      </a:pPr>
                      <a:r>
                        <a:rPr lang="nl-NL" sz="900">
                          <a:effectLst/>
                        </a:rPr>
                        <a:t>Wil jij snappen wat je aan het doen bent?</a:t>
                      </a:r>
                      <a:endParaRPr lang="nl-NL" sz="9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tc>
                  <a:txBody>
                    <a:bodyPr/>
                    <a:lstStyle/>
                    <a:p>
                      <a:pPr>
                        <a:lnSpc>
                          <a:spcPct val="140000"/>
                        </a:lnSpc>
                        <a:spcAft>
                          <a:spcPts val="900"/>
                        </a:spcAft>
                      </a:pPr>
                      <a:r>
                        <a:rPr lang="nl-NL" sz="900">
                          <a:effectLst/>
                        </a:rPr>
                        <a:t>Werkgeheugen</a:t>
                      </a:r>
                      <a:endParaRPr lang="nl-NL" sz="9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tc>
                  <a:txBody>
                    <a:bodyPr/>
                    <a:lstStyle/>
                    <a:p>
                      <a:pPr>
                        <a:lnSpc>
                          <a:spcPct val="140000"/>
                        </a:lnSpc>
                        <a:spcAft>
                          <a:spcPts val="900"/>
                        </a:spcAft>
                      </a:pPr>
                      <a:r>
                        <a:rPr lang="nl-NL" sz="900" dirty="0">
                          <a:effectLst/>
                        </a:rPr>
                        <a:t>Bijhouden / Jezelf organiseren</a:t>
                      </a:r>
                      <a:endParaRPr lang="nl-NL" sz="9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extLst>
                  <a:ext uri="{0D108BD9-81ED-4DB2-BD59-A6C34878D82A}">
                    <a16:rowId xmlns:a16="http://schemas.microsoft.com/office/drawing/2014/main" val="1551556193"/>
                  </a:ext>
                </a:extLst>
              </a:tr>
              <a:tr h="539641">
                <a:tc>
                  <a:txBody>
                    <a:bodyPr/>
                    <a:lstStyle/>
                    <a:p>
                      <a:pPr>
                        <a:lnSpc>
                          <a:spcPct val="140000"/>
                        </a:lnSpc>
                        <a:spcAft>
                          <a:spcPts val="900"/>
                        </a:spcAft>
                      </a:pPr>
                      <a:r>
                        <a:rPr lang="nl-NL" sz="1200">
                          <a:effectLst/>
                        </a:rPr>
                        <a:t>Ik houd me aan afspraken</a:t>
                      </a:r>
                      <a:endParaRPr lang="nl-NL" sz="12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tc>
                  <a:txBody>
                    <a:bodyPr/>
                    <a:lstStyle/>
                    <a:p>
                      <a:pPr marL="342900" lvl="0" indent="-342900">
                        <a:lnSpc>
                          <a:spcPct val="140000"/>
                        </a:lnSpc>
                        <a:spcAft>
                          <a:spcPts val="0"/>
                        </a:spcAft>
                        <a:buFont typeface="Calibri" panose="020F0502020204030204" pitchFamily="34" charset="0"/>
                        <a:buChar char="-"/>
                      </a:pPr>
                      <a:r>
                        <a:rPr lang="nl-NL" sz="900" dirty="0">
                          <a:effectLst/>
                        </a:rPr>
                        <a:t>Houd jij je aan de schoolregels?</a:t>
                      </a:r>
                    </a:p>
                    <a:p>
                      <a:pPr marL="342900" lvl="0" indent="-342900">
                        <a:lnSpc>
                          <a:spcPct val="140000"/>
                        </a:lnSpc>
                        <a:spcAft>
                          <a:spcPts val="0"/>
                        </a:spcAft>
                        <a:buFont typeface="Calibri" panose="020F0502020204030204" pitchFamily="34" charset="0"/>
                        <a:buChar char="-"/>
                      </a:pPr>
                      <a:r>
                        <a:rPr lang="nl-NL" sz="900" dirty="0">
                          <a:effectLst/>
                        </a:rPr>
                        <a:t>Heb je je werk op tijd af?</a:t>
                      </a:r>
                    </a:p>
                    <a:p>
                      <a:pPr marL="342900" lvl="0" indent="-342900">
                        <a:lnSpc>
                          <a:spcPct val="140000"/>
                        </a:lnSpc>
                        <a:spcAft>
                          <a:spcPts val="900"/>
                        </a:spcAft>
                        <a:buFont typeface="Calibri" panose="020F0502020204030204" pitchFamily="34" charset="0"/>
                        <a:buChar char="-"/>
                      </a:pPr>
                      <a:r>
                        <a:rPr lang="nl-NL" sz="900" dirty="0">
                          <a:effectLst/>
                        </a:rPr>
                        <a:t>Vind je het belangrijk om afspraken na te komen?</a:t>
                      </a:r>
                      <a:endParaRPr lang="nl-NL" sz="9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tc>
                  <a:txBody>
                    <a:bodyPr/>
                    <a:lstStyle/>
                    <a:p>
                      <a:pPr>
                        <a:lnSpc>
                          <a:spcPct val="140000"/>
                        </a:lnSpc>
                        <a:spcAft>
                          <a:spcPts val="900"/>
                        </a:spcAft>
                      </a:pPr>
                      <a:r>
                        <a:rPr lang="nl-NL" sz="900" dirty="0">
                          <a:effectLst/>
                        </a:rPr>
                        <a:t>Plannen en organiseren</a:t>
                      </a:r>
                      <a:endParaRPr lang="nl-NL" sz="9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tc>
                  <a:txBody>
                    <a:bodyPr/>
                    <a:lstStyle/>
                    <a:p>
                      <a:pPr>
                        <a:lnSpc>
                          <a:spcPct val="140000"/>
                        </a:lnSpc>
                        <a:spcAft>
                          <a:spcPts val="900"/>
                        </a:spcAft>
                      </a:pPr>
                      <a:r>
                        <a:rPr lang="nl-NL" sz="900" dirty="0">
                          <a:effectLst/>
                        </a:rPr>
                        <a:t>Bijhouden</a:t>
                      </a:r>
                    </a:p>
                    <a:p>
                      <a:pPr>
                        <a:lnSpc>
                          <a:spcPct val="140000"/>
                        </a:lnSpc>
                        <a:spcAft>
                          <a:spcPts val="900"/>
                        </a:spcAft>
                      </a:pPr>
                      <a:r>
                        <a:rPr lang="nl-NL" sz="900" dirty="0">
                          <a:effectLst/>
                        </a:rPr>
                        <a:t>Vooruitkijken</a:t>
                      </a:r>
                    </a:p>
                  </a:txBody>
                  <a:tcPr marL="19029" marR="19029" marT="0" marB="0"/>
                </a:tc>
                <a:extLst>
                  <a:ext uri="{0D108BD9-81ED-4DB2-BD59-A6C34878D82A}">
                    <a16:rowId xmlns:a16="http://schemas.microsoft.com/office/drawing/2014/main" val="1889309229"/>
                  </a:ext>
                </a:extLst>
              </a:tr>
              <a:tr h="224380">
                <a:tc>
                  <a:txBody>
                    <a:bodyPr/>
                    <a:lstStyle/>
                    <a:p>
                      <a:pPr>
                        <a:lnSpc>
                          <a:spcPct val="140000"/>
                        </a:lnSpc>
                        <a:spcAft>
                          <a:spcPts val="900"/>
                        </a:spcAft>
                      </a:pPr>
                      <a:r>
                        <a:rPr lang="nl-NL" sz="1200">
                          <a:effectLst/>
                        </a:rPr>
                        <a:t>Ik heb een positieve houding</a:t>
                      </a:r>
                      <a:endParaRPr lang="nl-NL" sz="12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tc>
                  <a:txBody>
                    <a:bodyPr/>
                    <a:lstStyle/>
                    <a:p>
                      <a:pPr marL="342900" lvl="0" indent="-342900">
                        <a:lnSpc>
                          <a:spcPct val="140000"/>
                        </a:lnSpc>
                        <a:spcAft>
                          <a:spcPts val="900"/>
                        </a:spcAft>
                        <a:buFont typeface="Calibri" panose="020F0502020204030204" pitchFamily="34" charset="0"/>
                        <a:buChar char="-"/>
                      </a:pPr>
                      <a:r>
                        <a:rPr lang="nl-NL" sz="900">
                          <a:effectLst/>
                        </a:rPr>
                        <a:t> </a:t>
                      </a:r>
                      <a:endParaRPr lang="nl-NL" sz="9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tc>
                  <a:txBody>
                    <a:bodyPr/>
                    <a:lstStyle/>
                    <a:p>
                      <a:pPr>
                        <a:lnSpc>
                          <a:spcPct val="140000"/>
                        </a:lnSpc>
                        <a:spcAft>
                          <a:spcPts val="900"/>
                        </a:spcAft>
                      </a:pPr>
                      <a:r>
                        <a:rPr lang="nl-NL" sz="900">
                          <a:effectLst/>
                        </a:rPr>
                        <a:t>Inhibitie</a:t>
                      </a:r>
                      <a:endParaRPr lang="nl-NL" sz="9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tc>
                  <a:txBody>
                    <a:bodyPr/>
                    <a:lstStyle/>
                    <a:p>
                      <a:pPr>
                        <a:lnSpc>
                          <a:spcPct val="140000"/>
                        </a:lnSpc>
                        <a:spcAft>
                          <a:spcPts val="900"/>
                        </a:spcAft>
                      </a:pPr>
                      <a:r>
                        <a:rPr lang="nl-NL" sz="900">
                          <a:effectLst/>
                        </a:rPr>
                        <a:t>Jezelf vertrouwen</a:t>
                      </a:r>
                      <a:endParaRPr lang="nl-NL" sz="9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extLst>
                  <a:ext uri="{0D108BD9-81ED-4DB2-BD59-A6C34878D82A}">
                    <a16:rowId xmlns:a16="http://schemas.microsoft.com/office/drawing/2014/main" val="3713297979"/>
                  </a:ext>
                </a:extLst>
              </a:tr>
              <a:tr h="725334">
                <a:tc>
                  <a:txBody>
                    <a:bodyPr/>
                    <a:lstStyle/>
                    <a:p>
                      <a:pPr>
                        <a:lnSpc>
                          <a:spcPct val="140000"/>
                        </a:lnSpc>
                        <a:spcAft>
                          <a:spcPts val="900"/>
                        </a:spcAft>
                      </a:pPr>
                      <a:r>
                        <a:rPr lang="nl-NL" sz="1200" dirty="0">
                          <a:effectLst/>
                        </a:rPr>
                        <a:t>Ik denk na over mijzelf en mijn werk</a:t>
                      </a:r>
                      <a:endParaRPr lang="nl-NL"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tc>
                  <a:txBody>
                    <a:bodyPr/>
                    <a:lstStyle/>
                    <a:p>
                      <a:pPr marL="342900" lvl="0" indent="-342900">
                        <a:lnSpc>
                          <a:spcPct val="140000"/>
                        </a:lnSpc>
                        <a:spcAft>
                          <a:spcPts val="0"/>
                        </a:spcAft>
                        <a:buFont typeface="Calibri" panose="020F0502020204030204" pitchFamily="34" charset="0"/>
                        <a:buChar char="-"/>
                      </a:pPr>
                      <a:r>
                        <a:rPr lang="nl-NL" sz="900">
                          <a:effectLst/>
                        </a:rPr>
                        <a:t>Kijk jij kritisch naar je eigen gedrag?</a:t>
                      </a:r>
                    </a:p>
                    <a:p>
                      <a:pPr marL="342900" lvl="0" indent="-342900">
                        <a:lnSpc>
                          <a:spcPct val="140000"/>
                        </a:lnSpc>
                        <a:spcAft>
                          <a:spcPts val="0"/>
                        </a:spcAft>
                        <a:buFont typeface="Calibri" panose="020F0502020204030204" pitchFamily="34" charset="0"/>
                        <a:buChar char="-"/>
                      </a:pPr>
                      <a:r>
                        <a:rPr lang="nl-NL" sz="900">
                          <a:effectLst/>
                        </a:rPr>
                        <a:t>Bedenk je van te voren hoe je een taak het beste kunt doen?</a:t>
                      </a:r>
                    </a:p>
                    <a:p>
                      <a:pPr marL="342900" lvl="0" indent="-342900">
                        <a:lnSpc>
                          <a:spcPct val="140000"/>
                        </a:lnSpc>
                        <a:spcAft>
                          <a:spcPts val="0"/>
                        </a:spcAft>
                        <a:buFont typeface="Calibri" panose="020F0502020204030204" pitchFamily="34" charset="0"/>
                        <a:buChar char="-"/>
                      </a:pPr>
                      <a:r>
                        <a:rPr lang="nl-NL" sz="900">
                          <a:effectLst/>
                        </a:rPr>
                        <a:t>Bedenk je achteraf wat er goed of minder goed ging aan een taak?</a:t>
                      </a:r>
                    </a:p>
                    <a:p>
                      <a:pPr marL="342900" lvl="0" indent="-342900">
                        <a:lnSpc>
                          <a:spcPct val="140000"/>
                        </a:lnSpc>
                        <a:spcAft>
                          <a:spcPts val="900"/>
                        </a:spcAft>
                        <a:buFont typeface="Calibri" panose="020F0502020204030204" pitchFamily="34" charset="0"/>
                        <a:buChar char="-"/>
                      </a:pPr>
                      <a:r>
                        <a:rPr lang="nl-NL" sz="900">
                          <a:effectLst/>
                        </a:rPr>
                        <a:t>Kun jij leren van je eigen fouten?</a:t>
                      </a:r>
                      <a:endParaRPr lang="nl-NL" sz="9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tc>
                  <a:txBody>
                    <a:bodyPr/>
                    <a:lstStyle/>
                    <a:p>
                      <a:pPr>
                        <a:lnSpc>
                          <a:spcPct val="140000"/>
                        </a:lnSpc>
                        <a:spcAft>
                          <a:spcPts val="900"/>
                        </a:spcAft>
                      </a:pPr>
                      <a:r>
                        <a:rPr lang="nl-NL" sz="900">
                          <a:effectLst/>
                        </a:rPr>
                        <a:t>Gedragsevaluatie</a:t>
                      </a:r>
                    </a:p>
                    <a:p>
                      <a:pPr>
                        <a:lnSpc>
                          <a:spcPct val="140000"/>
                        </a:lnSpc>
                        <a:spcAft>
                          <a:spcPts val="900"/>
                        </a:spcAft>
                      </a:pPr>
                      <a:r>
                        <a:rPr lang="nl-NL" sz="900">
                          <a:effectLst/>
                        </a:rPr>
                        <a:t> </a:t>
                      </a:r>
                      <a:endParaRPr lang="nl-NL" sz="9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tc>
                  <a:txBody>
                    <a:bodyPr/>
                    <a:lstStyle/>
                    <a:p>
                      <a:pPr>
                        <a:lnSpc>
                          <a:spcPct val="140000"/>
                        </a:lnSpc>
                        <a:spcAft>
                          <a:spcPts val="900"/>
                        </a:spcAft>
                      </a:pPr>
                      <a:r>
                        <a:rPr lang="nl-NL" sz="900">
                          <a:effectLst/>
                        </a:rPr>
                        <a:t>Het nut zien</a:t>
                      </a:r>
                      <a:endParaRPr lang="nl-NL" sz="9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extLst>
                  <a:ext uri="{0D108BD9-81ED-4DB2-BD59-A6C34878D82A}">
                    <a16:rowId xmlns:a16="http://schemas.microsoft.com/office/drawing/2014/main" val="3213277495"/>
                  </a:ext>
                </a:extLst>
              </a:tr>
              <a:tr h="284875">
                <a:tc>
                  <a:txBody>
                    <a:bodyPr/>
                    <a:lstStyle/>
                    <a:p>
                      <a:pPr>
                        <a:lnSpc>
                          <a:spcPct val="140000"/>
                        </a:lnSpc>
                        <a:spcAft>
                          <a:spcPts val="900"/>
                        </a:spcAft>
                      </a:pPr>
                      <a:r>
                        <a:rPr lang="nl-NL" sz="1200">
                          <a:effectLst/>
                        </a:rPr>
                        <a:t>Ik kan me concentreren </a:t>
                      </a:r>
                      <a:endParaRPr lang="nl-NL" sz="12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tc>
                  <a:txBody>
                    <a:bodyPr/>
                    <a:lstStyle/>
                    <a:p>
                      <a:pPr marL="342900" lvl="0" indent="-342900">
                        <a:lnSpc>
                          <a:spcPct val="140000"/>
                        </a:lnSpc>
                        <a:spcAft>
                          <a:spcPts val="0"/>
                        </a:spcAft>
                        <a:buFont typeface="Calibri" panose="020F0502020204030204" pitchFamily="34" charset="0"/>
                        <a:buChar char="-"/>
                      </a:pPr>
                      <a:r>
                        <a:rPr lang="nl-NL" sz="900" dirty="0">
                          <a:effectLst/>
                        </a:rPr>
                        <a:t>Hoe lang kun je je aandacht bij je werk houden</a:t>
                      </a:r>
                    </a:p>
                  </a:txBody>
                  <a:tcPr marL="19029" marR="19029" marT="0" marB="0"/>
                </a:tc>
                <a:tc>
                  <a:txBody>
                    <a:bodyPr/>
                    <a:lstStyle/>
                    <a:p>
                      <a:pPr>
                        <a:lnSpc>
                          <a:spcPct val="140000"/>
                        </a:lnSpc>
                        <a:spcAft>
                          <a:spcPts val="900"/>
                        </a:spcAft>
                      </a:pPr>
                      <a:r>
                        <a:rPr lang="nl-NL" sz="900" dirty="0">
                          <a:effectLst/>
                        </a:rPr>
                        <a:t>Inhibitie/ Aandacht richten en volhouden</a:t>
                      </a:r>
                      <a:endParaRPr lang="nl-NL" sz="9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tc>
                  <a:txBody>
                    <a:bodyPr/>
                    <a:lstStyle/>
                    <a:p>
                      <a:pPr>
                        <a:lnSpc>
                          <a:spcPct val="140000"/>
                        </a:lnSpc>
                        <a:spcAft>
                          <a:spcPts val="900"/>
                        </a:spcAft>
                      </a:pPr>
                      <a:r>
                        <a:rPr lang="nl-NL" sz="900">
                          <a:effectLst/>
                        </a:rPr>
                        <a:t>Het nut zien</a:t>
                      </a:r>
                      <a:endParaRPr lang="nl-NL" sz="9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extLst>
                  <a:ext uri="{0D108BD9-81ED-4DB2-BD59-A6C34878D82A}">
                    <a16:rowId xmlns:a16="http://schemas.microsoft.com/office/drawing/2014/main" val="1721708446"/>
                  </a:ext>
                </a:extLst>
              </a:tr>
              <a:tr h="539641">
                <a:tc>
                  <a:txBody>
                    <a:bodyPr/>
                    <a:lstStyle/>
                    <a:p>
                      <a:pPr>
                        <a:lnSpc>
                          <a:spcPct val="140000"/>
                        </a:lnSpc>
                        <a:spcAft>
                          <a:spcPts val="900"/>
                        </a:spcAft>
                      </a:pPr>
                      <a:r>
                        <a:rPr lang="nl-NL" sz="1200">
                          <a:effectLst/>
                        </a:rPr>
                        <a:t>Ik kan samenwerken</a:t>
                      </a:r>
                      <a:endParaRPr lang="nl-NL" sz="12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tc>
                  <a:txBody>
                    <a:bodyPr/>
                    <a:lstStyle/>
                    <a:p>
                      <a:pPr marL="342900" lvl="0" indent="-342900">
                        <a:lnSpc>
                          <a:spcPct val="140000"/>
                        </a:lnSpc>
                        <a:spcAft>
                          <a:spcPts val="0"/>
                        </a:spcAft>
                        <a:buFont typeface="Calibri" panose="020F0502020204030204" pitchFamily="34" charset="0"/>
                        <a:buChar char="-"/>
                      </a:pPr>
                      <a:r>
                        <a:rPr lang="nl-NL" sz="900" dirty="0">
                          <a:effectLst/>
                        </a:rPr>
                        <a:t>Kun je luisteren naar de mening van een ander?</a:t>
                      </a:r>
                    </a:p>
                    <a:p>
                      <a:pPr marL="342900" lvl="0" indent="-342900">
                        <a:lnSpc>
                          <a:spcPct val="140000"/>
                        </a:lnSpc>
                        <a:spcAft>
                          <a:spcPts val="0"/>
                        </a:spcAft>
                        <a:buFont typeface="Calibri" panose="020F0502020204030204" pitchFamily="34" charset="0"/>
                        <a:buChar char="-"/>
                      </a:pPr>
                      <a:r>
                        <a:rPr lang="nl-NL" sz="900" dirty="0">
                          <a:effectLst/>
                        </a:rPr>
                        <a:t>Kun je makkelijk accepteren dat een ander iets anders vindt?</a:t>
                      </a:r>
                    </a:p>
                    <a:p>
                      <a:pPr marL="342900" lvl="0" indent="-342900">
                        <a:lnSpc>
                          <a:spcPct val="140000"/>
                        </a:lnSpc>
                        <a:spcAft>
                          <a:spcPts val="900"/>
                        </a:spcAft>
                        <a:buFont typeface="Calibri" panose="020F0502020204030204" pitchFamily="34" charset="0"/>
                        <a:buChar char="-"/>
                      </a:pPr>
                      <a:r>
                        <a:rPr lang="nl-NL" sz="900" dirty="0">
                          <a:effectLst/>
                        </a:rPr>
                        <a:t>Kun je praten met argumenten?</a:t>
                      </a:r>
                      <a:endParaRPr lang="nl-NL" sz="9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tc>
                  <a:txBody>
                    <a:bodyPr/>
                    <a:lstStyle/>
                    <a:p>
                      <a:pPr>
                        <a:lnSpc>
                          <a:spcPct val="140000"/>
                        </a:lnSpc>
                        <a:spcAft>
                          <a:spcPts val="900"/>
                        </a:spcAft>
                      </a:pPr>
                      <a:r>
                        <a:rPr lang="nl-NL" sz="900">
                          <a:effectLst/>
                        </a:rPr>
                        <a:t>Flexibiliteit</a:t>
                      </a:r>
                    </a:p>
                    <a:p>
                      <a:pPr>
                        <a:lnSpc>
                          <a:spcPct val="140000"/>
                        </a:lnSpc>
                        <a:spcAft>
                          <a:spcPts val="900"/>
                        </a:spcAft>
                      </a:pPr>
                      <a:r>
                        <a:rPr lang="nl-NL" sz="900">
                          <a:effectLst/>
                        </a:rPr>
                        <a:t> </a:t>
                      </a:r>
                      <a:endParaRPr lang="nl-NL" sz="9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tc>
                  <a:txBody>
                    <a:bodyPr/>
                    <a:lstStyle/>
                    <a:p>
                      <a:pPr>
                        <a:lnSpc>
                          <a:spcPct val="140000"/>
                        </a:lnSpc>
                        <a:spcAft>
                          <a:spcPts val="900"/>
                        </a:spcAft>
                      </a:pPr>
                      <a:r>
                        <a:rPr lang="nl-NL" sz="900">
                          <a:effectLst/>
                        </a:rPr>
                        <a:t>Anderen organiseren</a:t>
                      </a:r>
                      <a:endParaRPr lang="nl-NL" sz="9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extLst>
                  <a:ext uri="{0D108BD9-81ED-4DB2-BD59-A6C34878D82A}">
                    <a16:rowId xmlns:a16="http://schemas.microsoft.com/office/drawing/2014/main" val="3213468942"/>
                  </a:ext>
                </a:extLst>
              </a:tr>
              <a:tr h="464479">
                <a:tc>
                  <a:txBody>
                    <a:bodyPr/>
                    <a:lstStyle/>
                    <a:p>
                      <a:pPr>
                        <a:lnSpc>
                          <a:spcPct val="140000"/>
                        </a:lnSpc>
                        <a:spcAft>
                          <a:spcPts val="900"/>
                        </a:spcAft>
                      </a:pPr>
                      <a:r>
                        <a:rPr lang="nl-NL" sz="1200">
                          <a:effectLst/>
                        </a:rPr>
                        <a:t>Ik kijk mijn werk na</a:t>
                      </a:r>
                      <a:endParaRPr lang="nl-NL" sz="12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tc>
                  <a:txBody>
                    <a:bodyPr/>
                    <a:lstStyle/>
                    <a:p>
                      <a:pPr marL="342900" lvl="0" indent="-342900">
                        <a:lnSpc>
                          <a:spcPct val="140000"/>
                        </a:lnSpc>
                        <a:spcAft>
                          <a:spcPts val="0"/>
                        </a:spcAft>
                        <a:buFont typeface="Calibri" panose="020F0502020204030204" pitchFamily="34" charset="0"/>
                        <a:buChar char="-"/>
                      </a:pPr>
                      <a:r>
                        <a:rPr lang="nl-NL" sz="900">
                          <a:effectLst/>
                        </a:rPr>
                        <a:t>Kijk jij je huiswerk na en verbeter je dan je fouten?</a:t>
                      </a:r>
                    </a:p>
                    <a:p>
                      <a:pPr marL="342900" lvl="0" indent="-342900">
                        <a:lnSpc>
                          <a:spcPct val="140000"/>
                        </a:lnSpc>
                        <a:spcAft>
                          <a:spcPts val="900"/>
                        </a:spcAft>
                        <a:buFont typeface="Calibri" panose="020F0502020204030204" pitchFamily="34" charset="0"/>
                        <a:buChar char="-"/>
                      </a:pPr>
                      <a:r>
                        <a:rPr lang="nl-NL" sz="900">
                          <a:effectLst/>
                        </a:rPr>
                        <a:t>Kijk je je toetsen in om te zien wat je fout had?</a:t>
                      </a:r>
                      <a:endParaRPr lang="nl-NL" sz="9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tc>
                  <a:txBody>
                    <a:bodyPr/>
                    <a:lstStyle/>
                    <a:p>
                      <a:pPr>
                        <a:lnSpc>
                          <a:spcPct val="140000"/>
                        </a:lnSpc>
                        <a:spcAft>
                          <a:spcPts val="900"/>
                        </a:spcAft>
                      </a:pPr>
                      <a:r>
                        <a:rPr lang="nl-NL" sz="900">
                          <a:effectLst/>
                        </a:rPr>
                        <a:t>Werkgeheugen</a:t>
                      </a:r>
                    </a:p>
                    <a:p>
                      <a:pPr>
                        <a:lnSpc>
                          <a:spcPct val="140000"/>
                        </a:lnSpc>
                        <a:spcAft>
                          <a:spcPts val="900"/>
                        </a:spcAft>
                      </a:pPr>
                      <a:r>
                        <a:rPr lang="nl-NL" sz="900">
                          <a:effectLst/>
                        </a:rPr>
                        <a:t> </a:t>
                      </a:r>
                      <a:endParaRPr lang="nl-NL" sz="9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tc>
                  <a:txBody>
                    <a:bodyPr/>
                    <a:lstStyle/>
                    <a:p>
                      <a:pPr>
                        <a:lnSpc>
                          <a:spcPct val="140000"/>
                        </a:lnSpc>
                        <a:spcAft>
                          <a:spcPts val="900"/>
                        </a:spcAft>
                      </a:pPr>
                      <a:r>
                        <a:rPr lang="nl-NL" sz="900">
                          <a:effectLst/>
                        </a:rPr>
                        <a:t>Terugkijken</a:t>
                      </a:r>
                      <a:endParaRPr lang="nl-NL" sz="9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extLst>
                  <a:ext uri="{0D108BD9-81ED-4DB2-BD59-A6C34878D82A}">
                    <a16:rowId xmlns:a16="http://schemas.microsoft.com/office/drawing/2014/main" val="2429430448"/>
                  </a:ext>
                </a:extLst>
              </a:tr>
              <a:tr h="363517">
                <a:tc>
                  <a:txBody>
                    <a:bodyPr/>
                    <a:lstStyle/>
                    <a:p>
                      <a:pPr>
                        <a:lnSpc>
                          <a:spcPct val="140000"/>
                        </a:lnSpc>
                        <a:spcAft>
                          <a:spcPts val="900"/>
                        </a:spcAft>
                      </a:pPr>
                      <a:r>
                        <a:rPr lang="nl-NL" sz="1200">
                          <a:effectLst/>
                        </a:rPr>
                        <a:t>Ik vertrouw op mijzelf</a:t>
                      </a:r>
                      <a:endParaRPr lang="nl-NL" sz="120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tc>
                  <a:txBody>
                    <a:bodyPr/>
                    <a:lstStyle/>
                    <a:p>
                      <a:pPr marL="342900" lvl="0" indent="-342900">
                        <a:lnSpc>
                          <a:spcPct val="140000"/>
                        </a:lnSpc>
                        <a:spcAft>
                          <a:spcPts val="0"/>
                        </a:spcAft>
                        <a:buFont typeface="Calibri" panose="020F0502020204030204" pitchFamily="34" charset="0"/>
                        <a:buChar char="-"/>
                      </a:pPr>
                      <a:r>
                        <a:rPr lang="nl-NL" sz="900" dirty="0">
                          <a:effectLst/>
                        </a:rPr>
                        <a:t>Ga jij ervan uit dat je je schooltaken aan kunt?</a:t>
                      </a:r>
                    </a:p>
                    <a:p>
                      <a:pPr marL="342900" lvl="0" indent="-342900">
                        <a:lnSpc>
                          <a:spcPct val="140000"/>
                        </a:lnSpc>
                        <a:spcAft>
                          <a:spcPts val="900"/>
                        </a:spcAft>
                        <a:buFont typeface="Calibri" panose="020F0502020204030204" pitchFamily="34" charset="0"/>
                        <a:buChar char="-"/>
                      </a:pPr>
                      <a:r>
                        <a:rPr lang="nl-NL" sz="900" dirty="0">
                          <a:effectLst/>
                        </a:rPr>
                        <a:t>Denk je vaak dat iets te moeilijk voor je is?</a:t>
                      </a:r>
                      <a:endParaRPr lang="nl-NL" sz="9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tc>
                  <a:txBody>
                    <a:bodyPr/>
                    <a:lstStyle/>
                    <a:p>
                      <a:pPr>
                        <a:lnSpc>
                          <a:spcPct val="140000"/>
                        </a:lnSpc>
                        <a:spcAft>
                          <a:spcPts val="900"/>
                        </a:spcAft>
                      </a:pPr>
                      <a:r>
                        <a:rPr lang="nl-NL" sz="900" dirty="0">
                          <a:effectLst/>
                        </a:rPr>
                        <a:t>Inhibitie / Emotieregulatie</a:t>
                      </a:r>
                    </a:p>
                  </a:txBody>
                  <a:tcPr marL="19029" marR="19029" marT="0" marB="0"/>
                </a:tc>
                <a:tc>
                  <a:txBody>
                    <a:bodyPr/>
                    <a:lstStyle/>
                    <a:p>
                      <a:pPr>
                        <a:lnSpc>
                          <a:spcPct val="140000"/>
                        </a:lnSpc>
                        <a:spcAft>
                          <a:spcPts val="900"/>
                        </a:spcAft>
                      </a:pPr>
                      <a:r>
                        <a:rPr lang="nl-NL" sz="900" dirty="0">
                          <a:effectLst/>
                        </a:rPr>
                        <a:t>Jezelf vertrouwen</a:t>
                      </a:r>
                      <a:endParaRPr lang="nl-NL" sz="9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extLst>
                  <a:ext uri="{0D108BD9-81ED-4DB2-BD59-A6C34878D82A}">
                    <a16:rowId xmlns:a16="http://schemas.microsoft.com/office/drawing/2014/main" val="52355397"/>
                  </a:ext>
                </a:extLst>
              </a:tr>
              <a:tr h="539641">
                <a:tc>
                  <a:txBody>
                    <a:bodyPr/>
                    <a:lstStyle/>
                    <a:p>
                      <a:pPr>
                        <a:lnSpc>
                          <a:spcPct val="140000"/>
                        </a:lnSpc>
                        <a:spcAft>
                          <a:spcPts val="900"/>
                        </a:spcAft>
                      </a:pPr>
                      <a:r>
                        <a:rPr lang="nl-NL" sz="1200" dirty="0">
                          <a:effectLst/>
                        </a:rPr>
                        <a:t>Ik kan goed plannen</a:t>
                      </a:r>
                      <a:endParaRPr lang="nl-NL" sz="12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tc>
                  <a:txBody>
                    <a:bodyPr/>
                    <a:lstStyle/>
                    <a:p>
                      <a:pPr marL="342900" lvl="0" indent="-342900">
                        <a:lnSpc>
                          <a:spcPct val="140000"/>
                        </a:lnSpc>
                        <a:spcAft>
                          <a:spcPts val="0"/>
                        </a:spcAft>
                        <a:buFont typeface="Calibri" panose="020F0502020204030204" pitchFamily="34" charset="0"/>
                        <a:buChar char="-"/>
                      </a:pPr>
                      <a:r>
                        <a:rPr lang="nl-NL" sz="900" dirty="0">
                          <a:effectLst/>
                        </a:rPr>
                        <a:t>Houd jij je </a:t>
                      </a:r>
                      <a:r>
                        <a:rPr lang="nl-NL" sz="900" dirty="0" err="1">
                          <a:effectLst/>
                        </a:rPr>
                        <a:t>plenda</a:t>
                      </a:r>
                      <a:r>
                        <a:rPr lang="nl-NL" sz="900" dirty="0">
                          <a:effectLst/>
                        </a:rPr>
                        <a:t> altijd goed bij?</a:t>
                      </a:r>
                    </a:p>
                    <a:p>
                      <a:pPr marL="342900" lvl="0" indent="-342900">
                        <a:lnSpc>
                          <a:spcPct val="140000"/>
                        </a:lnSpc>
                        <a:spcAft>
                          <a:spcPts val="0"/>
                        </a:spcAft>
                        <a:buFont typeface="Calibri" panose="020F0502020204030204" pitchFamily="34" charset="0"/>
                        <a:buChar char="-"/>
                      </a:pPr>
                      <a:r>
                        <a:rPr lang="nl-NL" sz="900" dirty="0">
                          <a:effectLst/>
                        </a:rPr>
                        <a:t>Kijk jij dagelijks in magister en </a:t>
                      </a:r>
                      <a:r>
                        <a:rPr lang="nl-NL" sz="900" dirty="0" err="1">
                          <a:effectLst/>
                        </a:rPr>
                        <a:t>plenda</a:t>
                      </a:r>
                      <a:r>
                        <a:rPr lang="nl-NL" sz="900" dirty="0">
                          <a:effectLst/>
                        </a:rPr>
                        <a:t>?</a:t>
                      </a:r>
                    </a:p>
                    <a:p>
                      <a:pPr marL="342900" lvl="0" indent="-342900">
                        <a:lnSpc>
                          <a:spcPct val="140000"/>
                        </a:lnSpc>
                        <a:spcAft>
                          <a:spcPts val="900"/>
                        </a:spcAft>
                        <a:buFont typeface="Calibri" panose="020F0502020204030204" pitchFamily="34" charset="0"/>
                        <a:buChar char="-"/>
                      </a:pPr>
                      <a:r>
                        <a:rPr lang="nl-NL" sz="900" dirty="0">
                          <a:effectLst/>
                        </a:rPr>
                        <a:t>Kun jij je aan de planning houden?</a:t>
                      </a:r>
                      <a:endParaRPr lang="nl-NL" sz="9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tc>
                  <a:txBody>
                    <a:bodyPr/>
                    <a:lstStyle/>
                    <a:p>
                      <a:pPr>
                        <a:lnSpc>
                          <a:spcPct val="140000"/>
                        </a:lnSpc>
                        <a:spcAft>
                          <a:spcPts val="900"/>
                        </a:spcAft>
                      </a:pPr>
                      <a:r>
                        <a:rPr lang="nl-NL" sz="900" dirty="0">
                          <a:effectLst/>
                        </a:rPr>
                        <a:t>Plannen en organiseren / Taakinitiatie, planning, overzicht</a:t>
                      </a:r>
                      <a:endParaRPr lang="nl-NL" sz="9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tc>
                  <a:txBody>
                    <a:bodyPr/>
                    <a:lstStyle/>
                    <a:p>
                      <a:pPr>
                        <a:lnSpc>
                          <a:spcPct val="140000"/>
                        </a:lnSpc>
                        <a:spcAft>
                          <a:spcPts val="900"/>
                        </a:spcAft>
                      </a:pPr>
                      <a:r>
                        <a:rPr lang="nl-NL" sz="900" dirty="0">
                          <a:effectLst/>
                        </a:rPr>
                        <a:t>Jezelf organiseren</a:t>
                      </a:r>
                      <a:endParaRPr lang="nl-NL" sz="900" dirty="0">
                        <a:solidFill>
                          <a:srgbClr val="404040"/>
                        </a:solidFill>
                        <a:effectLst/>
                        <a:latin typeface="Calibri" panose="020F0502020204030204" pitchFamily="34" charset="0"/>
                        <a:ea typeface="Calibri" panose="020F0502020204030204" pitchFamily="34" charset="0"/>
                        <a:cs typeface="Times New Roman" panose="02020603050405020304" pitchFamily="18" charset="0"/>
                      </a:endParaRPr>
                    </a:p>
                  </a:txBody>
                  <a:tcPr marL="19029" marR="19029" marT="0" marB="0"/>
                </a:tc>
                <a:extLst>
                  <a:ext uri="{0D108BD9-81ED-4DB2-BD59-A6C34878D82A}">
                    <a16:rowId xmlns:a16="http://schemas.microsoft.com/office/drawing/2014/main" val="2633287503"/>
                  </a:ext>
                </a:extLst>
              </a:tr>
            </a:tbl>
          </a:graphicData>
        </a:graphic>
      </p:graphicFrame>
    </p:spTree>
    <p:extLst>
      <p:ext uri="{BB962C8B-B14F-4D97-AF65-F5344CB8AC3E}">
        <p14:creationId xmlns:p14="http://schemas.microsoft.com/office/powerpoint/2010/main" val="6724127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A4D39DB-AFA4-47BA-A7F2-13A71D210C6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D9EE18E0-F70E-4675-B882-101CBA4C2F70}"/>
              </a:ext>
            </a:extLst>
          </p:cNvPr>
          <p:cNvSpPr>
            <a:spLocks noGrp="1"/>
          </p:cNvSpPr>
          <p:nvPr>
            <p:ph type="title"/>
          </p:nvPr>
        </p:nvSpPr>
        <p:spPr>
          <a:xfrm>
            <a:off x="1024128" y="585216"/>
            <a:ext cx="5867061" cy="1499616"/>
          </a:xfrm>
        </p:spPr>
        <p:txBody>
          <a:bodyPr>
            <a:normAutofit/>
          </a:bodyPr>
          <a:lstStyle/>
          <a:p>
            <a:r>
              <a:rPr lang="nl-NL" dirty="0"/>
              <a:t>Belonen</a:t>
            </a:r>
          </a:p>
        </p:txBody>
      </p:sp>
      <p:sp>
        <p:nvSpPr>
          <p:cNvPr id="3" name="Tijdelijke aanduiding voor inhoud 2">
            <a:extLst>
              <a:ext uri="{FF2B5EF4-FFF2-40B4-BE49-F238E27FC236}">
                <a16:creationId xmlns:a16="http://schemas.microsoft.com/office/drawing/2014/main" id="{8322D44C-DA78-42D4-876B-7E287B6149C4}"/>
              </a:ext>
            </a:extLst>
          </p:cNvPr>
          <p:cNvSpPr>
            <a:spLocks noGrp="1"/>
          </p:cNvSpPr>
          <p:nvPr>
            <p:ph idx="1"/>
          </p:nvPr>
        </p:nvSpPr>
        <p:spPr>
          <a:xfrm>
            <a:off x="8021490" y="585216"/>
            <a:ext cx="3527043" cy="2542297"/>
          </a:xfrm>
        </p:spPr>
        <p:txBody>
          <a:bodyPr anchor="ctr">
            <a:normAutofit/>
          </a:bodyPr>
          <a:lstStyle/>
          <a:p>
            <a:r>
              <a:rPr lang="nl-NL" sz="2000" dirty="0">
                <a:solidFill>
                  <a:srgbClr val="FFFFFF"/>
                </a:solidFill>
                <a:hlinkClick r:id="rId2" action="ppaction://hlinksldjump"/>
              </a:rPr>
              <a:t>PBS</a:t>
            </a:r>
            <a:endParaRPr lang="nl-NL" sz="2000" dirty="0">
              <a:solidFill>
                <a:srgbClr val="FFFFFF"/>
              </a:solidFill>
            </a:endParaRPr>
          </a:p>
          <a:p>
            <a:r>
              <a:rPr lang="nl-NL" sz="2000" dirty="0">
                <a:solidFill>
                  <a:srgbClr val="FFFFFF"/>
                </a:solidFill>
              </a:rPr>
              <a:t>Intern / extern</a:t>
            </a:r>
          </a:p>
          <a:p>
            <a:endParaRPr lang="nl-NL" sz="2000" dirty="0">
              <a:solidFill>
                <a:srgbClr val="FFFFFF"/>
              </a:solidFill>
            </a:endParaRPr>
          </a:p>
        </p:txBody>
      </p:sp>
      <p:sp>
        <p:nvSpPr>
          <p:cNvPr id="6" name="Tekstvak 5">
            <a:extLst>
              <a:ext uri="{FF2B5EF4-FFF2-40B4-BE49-F238E27FC236}">
                <a16:creationId xmlns:a16="http://schemas.microsoft.com/office/drawing/2014/main" id="{BC0EB4B6-62E4-4EE1-9932-6F57790D849F}"/>
              </a:ext>
            </a:extLst>
          </p:cNvPr>
          <p:cNvSpPr txBox="1"/>
          <p:nvPr/>
        </p:nvSpPr>
        <p:spPr>
          <a:xfrm>
            <a:off x="1024128" y="2319130"/>
            <a:ext cx="4343002" cy="1754326"/>
          </a:xfrm>
          <a:prstGeom prst="rect">
            <a:avLst/>
          </a:prstGeom>
          <a:noFill/>
        </p:spPr>
        <p:txBody>
          <a:bodyPr wrap="square" rtlCol="0">
            <a:spAutoFit/>
          </a:bodyPr>
          <a:lstStyle/>
          <a:p>
            <a:r>
              <a:rPr lang="nl-NL" dirty="0"/>
              <a:t>Systeem als aanvulling op PBS</a:t>
            </a:r>
          </a:p>
          <a:p>
            <a:endParaRPr lang="nl-NL" dirty="0"/>
          </a:p>
          <a:p>
            <a:r>
              <a:rPr lang="nl-NL" dirty="0"/>
              <a:t>Mooiste beloning = een compliment krijgen en ervaren van groei</a:t>
            </a:r>
          </a:p>
          <a:p>
            <a:endParaRPr lang="nl-NL" dirty="0"/>
          </a:p>
          <a:p>
            <a:endParaRPr lang="nl-NL" dirty="0"/>
          </a:p>
        </p:txBody>
      </p:sp>
      <p:pic>
        <p:nvPicPr>
          <p:cNvPr id="11" name="Afbeelding 10">
            <a:extLst>
              <a:ext uri="{FF2B5EF4-FFF2-40B4-BE49-F238E27FC236}">
                <a16:creationId xmlns:a16="http://schemas.microsoft.com/office/drawing/2014/main" id="{5D630207-9ADE-414E-A4ED-C1953CA10B4D}"/>
              </a:ext>
            </a:extLst>
          </p:cNvPr>
          <p:cNvPicPr>
            <a:picLocks noChangeAspect="1"/>
          </p:cNvPicPr>
          <p:nvPr/>
        </p:nvPicPr>
        <p:blipFill rotWithShape="1">
          <a:blip r:embed="rId3"/>
          <a:srcRect t="10158" b="13375"/>
          <a:stretch/>
        </p:blipFill>
        <p:spPr>
          <a:xfrm>
            <a:off x="8631660" y="2194560"/>
            <a:ext cx="2397467" cy="1833285"/>
          </a:xfrm>
          <a:prstGeom prst="rect">
            <a:avLst/>
          </a:prstGeom>
        </p:spPr>
      </p:pic>
      <p:pic>
        <p:nvPicPr>
          <p:cNvPr id="5" name="Afbeelding 4" descr="Afbeelding met persoon, muur, vrouw&#10;&#10;Beschrijving is gegenereerd met zeer hoge betrouwbaarheid">
            <a:extLst>
              <a:ext uri="{FF2B5EF4-FFF2-40B4-BE49-F238E27FC236}">
                <a16:creationId xmlns:a16="http://schemas.microsoft.com/office/drawing/2014/main" id="{3EF1D862-1147-422F-A82E-94AE7A099495}"/>
              </a:ext>
            </a:extLst>
          </p:cNvPr>
          <p:cNvPicPr>
            <a:picLocks noChangeAspect="1"/>
          </p:cNvPicPr>
          <p:nvPr/>
        </p:nvPicPr>
        <p:blipFill>
          <a:blip r:embed="rId4"/>
          <a:stretch>
            <a:fillRect/>
          </a:stretch>
        </p:blipFill>
        <p:spPr>
          <a:xfrm>
            <a:off x="8631661" y="4097042"/>
            <a:ext cx="2398542" cy="2398542"/>
          </a:xfrm>
          <a:prstGeom prst="rect">
            <a:avLst/>
          </a:prstGeom>
        </p:spPr>
      </p:pic>
    </p:spTree>
    <p:extLst>
      <p:ext uri="{BB962C8B-B14F-4D97-AF65-F5344CB8AC3E}">
        <p14:creationId xmlns:p14="http://schemas.microsoft.com/office/powerpoint/2010/main" val="3524123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a:extLst>
              <a:ext uri="{FF2B5EF4-FFF2-40B4-BE49-F238E27FC236}">
                <a16:creationId xmlns:a16="http://schemas.microsoft.com/office/drawing/2014/main" id="{A5CAC1A8-CA7A-49BB-8FEF-5F0A510FEDC4}"/>
              </a:ext>
            </a:extLst>
          </p:cNvPr>
          <p:cNvSpPr/>
          <p:nvPr/>
        </p:nvSpPr>
        <p:spPr>
          <a:xfrm>
            <a:off x="7951304" y="0"/>
            <a:ext cx="424069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1859FC1C-BB28-47DD-A1CF-A7F12B008994}"/>
              </a:ext>
            </a:extLst>
          </p:cNvPr>
          <p:cNvSpPr>
            <a:spLocks noGrp="1"/>
          </p:cNvSpPr>
          <p:nvPr>
            <p:ph type="title"/>
          </p:nvPr>
        </p:nvSpPr>
        <p:spPr/>
        <p:txBody>
          <a:bodyPr/>
          <a:lstStyle/>
          <a:p>
            <a:r>
              <a:rPr lang="nl-NL" dirty="0"/>
              <a:t>Extern belonen wordt intern belonen</a:t>
            </a:r>
          </a:p>
        </p:txBody>
      </p:sp>
      <p:graphicFrame>
        <p:nvGraphicFramePr>
          <p:cNvPr id="7" name="Diagram 6">
            <a:extLst>
              <a:ext uri="{FF2B5EF4-FFF2-40B4-BE49-F238E27FC236}">
                <a16:creationId xmlns:a16="http://schemas.microsoft.com/office/drawing/2014/main" id="{3EB3DD53-574C-4134-824A-4F4D0956E0B2}"/>
              </a:ext>
            </a:extLst>
          </p:cNvPr>
          <p:cNvGraphicFramePr/>
          <p:nvPr>
            <p:extLst>
              <p:ext uri="{D42A27DB-BD31-4B8C-83A1-F6EECF244321}">
                <p14:modId xmlns:p14="http://schemas.microsoft.com/office/powerpoint/2010/main" val="3412514023"/>
              </p:ext>
            </p:extLst>
          </p:nvPr>
        </p:nvGraphicFramePr>
        <p:xfrm>
          <a:off x="1471192" y="1921566"/>
          <a:ext cx="5605668" cy="43095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3141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al 2">
            <a:extLst>
              <a:ext uri="{FF2B5EF4-FFF2-40B4-BE49-F238E27FC236}">
                <a16:creationId xmlns:a16="http://schemas.microsoft.com/office/drawing/2014/main" id="{12F5A53A-C5F6-4F0A-BE21-42A3A6D73416}"/>
              </a:ext>
            </a:extLst>
          </p:cNvPr>
          <p:cNvSpPr/>
          <p:nvPr/>
        </p:nvSpPr>
        <p:spPr>
          <a:xfrm>
            <a:off x="4511753" y="1015419"/>
            <a:ext cx="6098327" cy="612488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AC5E0851-4101-4787-9BDB-7C6456C5E964}"/>
              </a:ext>
            </a:extLst>
          </p:cNvPr>
          <p:cNvSpPr>
            <a:spLocks noGrp="1"/>
          </p:cNvSpPr>
          <p:nvPr>
            <p:ph type="title"/>
          </p:nvPr>
        </p:nvSpPr>
        <p:spPr/>
        <p:txBody>
          <a:bodyPr/>
          <a:lstStyle/>
          <a:p>
            <a:r>
              <a:rPr lang="nl-NL" dirty="0" err="1"/>
              <a:t>leerlingontwikkeling</a:t>
            </a:r>
            <a:endParaRPr lang="nl-NL" dirty="0"/>
          </a:p>
        </p:txBody>
      </p:sp>
      <p:grpSp>
        <p:nvGrpSpPr>
          <p:cNvPr id="24" name="Groep 23">
            <a:extLst>
              <a:ext uri="{FF2B5EF4-FFF2-40B4-BE49-F238E27FC236}">
                <a16:creationId xmlns:a16="http://schemas.microsoft.com/office/drawing/2014/main" id="{831B242F-E923-4C1D-9C08-C3F2921D9081}"/>
              </a:ext>
            </a:extLst>
          </p:cNvPr>
          <p:cNvGrpSpPr/>
          <p:nvPr/>
        </p:nvGrpSpPr>
        <p:grpSpPr>
          <a:xfrm>
            <a:off x="4055100" y="1602460"/>
            <a:ext cx="6700601" cy="5538190"/>
            <a:chOff x="3864555" y="800804"/>
            <a:chExt cx="6700601" cy="5538190"/>
          </a:xfrm>
        </p:grpSpPr>
        <p:sp>
          <p:nvSpPr>
            <p:cNvPr id="4" name="Ovaal 3">
              <a:extLst>
                <a:ext uri="{FF2B5EF4-FFF2-40B4-BE49-F238E27FC236}">
                  <a16:creationId xmlns:a16="http://schemas.microsoft.com/office/drawing/2014/main" id="{ED68FD51-4F31-46F9-BA5E-16CC9303347D}"/>
                </a:ext>
              </a:extLst>
            </p:cNvPr>
            <p:cNvSpPr/>
            <p:nvPr/>
          </p:nvSpPr>
          <p:spPr>
            <a:xfrm>
              <a:off x="4717772" y="800804"/>
              <a:ext cx="5233182" cy="516284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 name="Rechthoek 4">
              <a:extLst>
                <a:ext uri="{FF2B5EF4-FFF2-40B4-BE49-F238E27FC236}">
                  <a16:creationId xmlns:a16="http://schemas.microsoft.com/office/drawing/2014/main" id="{A0441BF2-4437-4D76-82F5-6978778950C0}"/>
                </a:ext>
              </a:extLst>
            </p:cNvPr>
            <p:cNvSpPr/>
            <p:nvPr/>
          </p:nvSpPr>
          <p:spPr>
            <a:xfrm rot="2063608">
              <a:off x="6982109" y="1492462"/>
              <a:ext cx="3583047" cy="338554"/>
            </a:xfrm>
            <a:prstGeom prst="rect">
              <a:avLst/>
            </a:prstGeom>
            <a:noFill/>
          </p:spPr>
          <p:txBody>
            <a:bodyPr wrap="square" lIns="91440" tIns="45720" rIns="91440" bIns="45720">
              <a:spAutoFit/>
            </a:bodyPr>
            <a:lstStyle/>
            <a:p>
              <a:pPr algn="ctr"/>
              <a:r>
                <a:rPr lang="nl-NL" sz="1600" b="0" cap="none" spc="0" dirty="0">
                  <a:ln w="0"/>
                  <a:solidFill>
                    <a:srgbClr val="002060"/>
                  </a:solidFill>
                  <a:effectLst>
                    <a:outerShdw blurRad="38100" dist="19050" dir="2700000" algn="tl" rotWithShape="0">
                      <a:schemeClr val="dk1">
                        <a:alpha val="40000"/>
                      </a:schemeClr>
                    </a:outerShdw>
                  </a:effectLst>
                </a:rPr>
                <a:t>Didactische werkvormen</a:t>
              </a:r>
            </a:p>
          </p:txBody>
        </p:sp>
        <p:sp>
          <p:nvSpPr>
            <p:cNvPr id="6" name="Rechthoek 5">
              <a:extLst>
                <a:ext uri="{FF2B5EF4-FFF2-40B4-BE49-F238E27FC236}">
                  <a16:creationId xmlns:a16="http://schemas.microsoft.com/office/drawing/2014/main" id="{65698040-52DF-4E54-A7AE-E70F8B91646F}"/>
                </a:ext>
              </a:extLst>
            </p:cNvPr>
            <p:cNvSpPr/>
            <p:nvPr/>
          </p:nvSpPr>
          <p:spPr>
            <a:xfrm rot="16512347">
              <a:off x="3338783" y="2768825"/>
              <a:ext cx="3583047" cy="338554"/>
            </a:xfrm>
            <a:prstGeom prst="rect">
              <a:avLst/>
            </a:prstGeom>
            <a:noFill/>
          </p:spPr>
          <p:txBody>
            <a:bodyPr wrap="square" lIns="91440" tIns="45720" rIns="91440" bIns="45720">
              <a:spAutoFit/>
            </a:bodyPr>
            <a:lstStyle/>
            <a:p>
              <a:pPr algn="ctr"/>
              <a:r>
                <a:rPr lang="nl-NL" sz="1600" b="0" cap="none" spc="0" dirty="0">
                  <a:ln w="0"/>
                  <a:solidFill>
                    <a:srgbClr val="002060"/>
                  </a:solidFill>
                  <a:effectLst>
                    <a:outerShdw blurRad="38100" dist="19050" dir="2700000" algn="tl" rotWithShape="0">
                      <a:schemeClr val="dk1">
                        <a:alpha val="40000"/>
                      </a:schemeClr>
                    </a:outerShdw>
                  </a:effectLst>
                </a:rPr>
                <a:t>pedagogiek</a:t>
              </a:r>
            </a:p>
          </p:txBody>
        </p:sp>
        <p:sp>
          <p:nvSpPr>
            <p:cNvPr id="7" name="Rechthoek 6">
              <a:extLst>
                <a:ext uri="{FF2B5EF4-FFF2-40B4-BE49-F238E27FC236}">
                  <a16:creationId xmlns:a16="http://schemas.microsoft.com/office/drawing/2014/main" id="{DEDFFF6D-BBE5-4019-B64E-88F169621689}"/>
                </a:ext>
              </a:extLst>
            </p:cNvPr>
            <p:cNvSpPr/>
            <p:nvPr/>
          </p:nvSpPr>
          <p:spPr>
            <a:xfrm rot="14094245">
              <a:off x="3582039" y="4378194"/>
              <a:ext cx="3583047" cy="338554"/>
            </a:xfrm>
            <a:prstGeom prst="rect">
              <a:avLst/>
            </a:prstGeom>
            <a:noFill/>
          </p:spPr>
          <p:txBody>
            <a:bodyPr wrap="square" lIns="91440" tIns="45720" rIns="91440" bIns="45720">
              <a:spAutoFit/>
            </a:bodyPr>
            <a:lstStyle/>
            <a:p>
              <a:pPr algn="ctr"/>
              <a:r>
                <a:rPr lang="nl-NL" sz="1600" dirty="0">
                  <a:ln w="0"/>
                  <a:solidFill>
                    <a:srgbClr val="002060"/>
                  </a:solidFill>
                  <a:effectLst>
                    <a:outerShdw blurRad="38100" dist="19050" dir="2700000" algn="tl" rotWithShape="0">
                      <a:schemeClr val="dk1">
                        <a:alpha val="40000"/>
                      </a:schemeClr>
                    </a:outerShdw>
                  </a:effectLst>
                </a:rPr>
                <a:t>docentgedrag</a:t>
              </a:r>
              <a:endParaRPr lang="nl-NL" sz="1600" b="0" cap="none" spc="0" dirty="0">
                <a:ln w="0"/>
                <a:solidFill>
                  <a:srgbClr val="002060"/>
                </a:solidFill>
                <a:effectLst>
                  <a:outerShdw blurRad="38100" dist="19050" dir="2700000" algn="tl" rotWithShape="0">
                    <a:schemeClr val="dk1">
                      <a:alpha val="40000"/>
                    </a:schemeClr>
                  </a:outerShdw>
                </a:effectLst>
              </a:endParaRPr>
            </a:p>
          </p:txBody>
        </p:sp>
        <p:sp>
          <p:nvSpPr>
            <p:cNvPr id="8" name="Rechthoek 7">
              <a:hlinkClick r:id="rId2" action="ppaction://hlinksldjump"/>
              <a:extLst>
                <a:ext uri="{FF2B5EF4-FFF2-40B4-BE49-F238E27FC236}">
                  <a16:creationId xmlns:a16="http://schemas.microsoft.com/office/drawing/2014/main" id="{76C2C9CB-72D3-425C-A624-14E8DF62B7B9}"/>
                </a:ext>
              </a:extLst>
            </p:cNvPr>
            <p:cNvSpPr/>
            <p:nvPr/>
          </p:nvSpPr>
          <p:spPr>
            <a:xfrm rot="18936995">
              <a:off x="3864555" y="1553694"/>
              <a:ext cx="3583047" cy="338554"/>
            </a:xfrm>
            <a:prstGeom prst="rect">
              <a:avLst/>
            </a:prstGeom>
            <a:noFill/>
          </p:spPr>
          <p:txBody>
            <a:bodyPr wrap="square" lIns="91440" tIns="45720" rIns="91440" bIns="45720">
              <a:spAutoFit/>
            </a:bodyPr>
            <a:lstStyle/>
            <a:p>
              <a:pPr algn="ctr"/>
              <a:r>
                <a:rPr lang="nl-NL" sz="1600" b="0" cap="none" spc="0" dirty="0">
                  <a:ln w="0"/>
                  <a:solidFill>
                    <a:srgbClr val="002060"/>
                  </a:solidFill>
                  <a:effectLst>
                    <a:outerShdw blurRad="38100" dist="19050" dir="2700000" algn="tl" rotWithShape="0">
                      <a:schemeClr val="dk1">
                        <a:alpha val="40000"/>
                      </a:schemeClr>
                    </a:outerShdw>
                  </a:effectLst>
                </a:rPr>
                <a:t>PBS</a:t>
              </a:r>
            </a:p>
          </p:txBody>
        </p:sp>
        <p:sp>
          <p:nvSpPr>
            <p:cNvPr id="9" name="Rechthoek 8">
              <a:extLst>
                <a:ext uri="{FF2B5EF4-FFF2-40B4-BE49-F238E27FC236}">
                  <a16:creationId xmlns:a16="http://schemas.microsoft.com/office/drawing/2014/main" id="{8F8C05A9-FF3D-4F0E-B4F0-2D0CAAC6F871}"/>
                </a:ext>
              </a:extLst>
            </p:cNvPr>
            <p:cNvSpPr/>
            <p:nvPr/>
          </p:nvSpPr>
          <p:spPr>
            <a:xfrm rot="5860265">
              <a:off x="7720115" y="3520305"/>
              <a:ext cx="3583047" cy="584775"/>
            </a:xfrm>
            <a:prstGeom prst="rect">
              <a:avLst/>
            </a:prstGeom>
            <a:noFill/>
          </p:spPr>
          <p:txBody>
            <a:bodyPr wrap="square" lIns="91440" tIns="45720" rIns="91440" bIns="45720">
              <a:spAutoFit/>
            </a:bodyPr>
            <a:lstStyle/>
            <a:p>
              <a:pPr algn="ctr"/>
              <a:r>
                <a:rPr lang="nl-NL" sz="1600" b="0" cap="none" spc="0" dirty="0">
                  <a:ln w="0"/>
                  <a:solidFill>
                    <a:srgbClr val="002060"/>
                  </a:solidFill>
                  <a:effectLst>
                    <a:outerShdw blurRad="38100" dist="19050" dir="2700000" algn="tl" rotWithShape="0">
                      <a:schemeClr val="dk1">
                        <a:alpha val="40000"/>
                      </a:schemeClr>
                    </a:outerShdw>
                  </a:effectLst>
                </a:rPr>
                <a:t>Formatief </a:t>
              </a:r>
              <a:r>
                <a:rPr lang="nl-NL" sz="1600" b="0" cap="none" spc="0" dirty="0" err="1">
                  <a:ln w="0"/>
                  <a:solidFill>
                    <a:srgbClr val="002060"/>
                  </a:solidFill>
                  <a:effectLst>
                    <a:outerShdw blurRad="38100" dist="19050" dir="2700000" algn="tl" rotWithShape="0">
                      <a:schemeClr val="dk1">
                        <a:alpha val="40000"/>
                      </a:schemeClr>
                    </a:outerShdw>
                  </a:effectLst>
                </a:rPr>
                <a:t>vs</a:t>
              </a:r>
              <a:r>
                <a:rPr lang="nl-NL" sz="1600" b="0" cap="none" spc="0" dirty="0">
                  <a:ln w="0"/>
                  <a:solidFill>
                    <a:srgbClr val="002060"/>
                  </a:solidFill>
                  <a:effectLst>
                    <a:outerShdw blurRad="38100" dist="19050" dir="2700000" algn="tl" rotWithShape="0">
                      <a:schemeClr val="dk1">
                        <a:alpha val="40000"/>
                      </a:schemeClr>
                    </a:outerShdw>
                  </a:effectLst>
                </a:rPr>
                <a:t> </a:t>
              </a:r>
              <a:r>
                <a:rPr lang="nl-NL" sz="1600" b="0" cap="none" spc="0" dirty="0" err="1">
                  <a:ln w="0"/>
                  <a:solidFill>
                    <a:srgbClr val="002060"/>
                  </a:solidFill>
                  <a:effectLst>
                    <a:outerShdw blurRad="38100" dist="19050" dir="2700000" algn="tl" rotWithShape="0">
                      <a:schemeClr val="dk1">
                        <a:alpha val="40000"/>
                      </a:schemeClr>
                    </a:outerShdw>
                  </a:effectLst>
                </a:rPr>
                <a:t>summatief</a:t>
              </a:r>
              <a:endParaRPr lang="nl-NL" sz="1600" dirty="0">
                <a:ln w="0"/>
                <a:solidFill>
                  <a:srgbClr val="002060"/>
                </a:solidFill>
                <a:effectLst>
                  <a:outerShdw blurRad="38100" dist="19050" dir="2700000" algn="tl" rotWithShape="0">
                    <a:schemeClr val="dk1">
                      <a:alpha val="40000"/>
                    </a:schemeClr>
                  </a:outerShdw>
                </a:effectLst>
              </a:endParaRPr>
            </a:p>
            <a:p>
              <a:pPr algn="ctr"/>
              <a:r>
                <a:rPr lang="nl-NL" sz="1600" b="0" cap="none" spc="0" dirty="0">
                  <a:ln w="0"/>
                  <a:solidFill>
                    <a:srgbClr val="002060"/>
                  </a:solidFill>
                  <a:effectLst>
                    <a:outerShdw blurRad="38100" dist="19050" dir="2700000" algn="tl" rotWithShape="0">
                      <a:schemeClr val="dk1">
                        <a:alpha val="40000"/>
                      </a:schemeClr>
                    </a:outerShdw>
                  </a:effectLst>
                </a:rPr>
                <a:t>toetsen</a:t>
              </a:r>
            </a:p>
          </p:txBody>
        </p:sp>
        <p:sp>
          <p:nvSpPr>
            <p:cNvPr id="13" name="Rechthoek 12">
              <a:hlinkClick r:id="rId3" action="ppaction://hlinksldjump"/>
              <a:extLst>
                <a:ext uri="{FF2B5EF4-FFF2-40B4-BE49-F238E27FC236}">
                  <a16:creationId xmlns:a16="http://schemas.microsoft.com/office/drawing/2014/main" id="{1E08D912-7A99-4C3D-80DC-654A5AD4C3CA}"/>
                </a:ext>
              </a:extLst>
            </p:cNvPr>
            <p:cNvSpPr/>
            <p:nvPr/>
          </p:nvSpPr>
          <p:spPr>
            <a:xfrm rot="20506746">
              <a:off x="4725417" y="1107929"/>
              <a:ext cx="3583047" cy="338554"/>
            </a:xfrm>
            <a:prstGeom prst="rect">
              <a:avLst/>
            </a:prstGeom>
            <a:noFill/>
          </p:spPr>
          <p:txBody>
            <a:bodyPr wrap="square" lIns="91440" tIns="45720" rIns="91440" bIns="45720">
              <a:spAutoFit/>
            </a:bodyPr>
            <a:lstStyle/>
            <a:p>
              <a:pPr algn="ctr"/>
              <a:r>
                <a:rPr lang="nl-NL" sz="1600" b="0" cap="none" spc="0" dirty="0">
                  <a:ln w="0"/>
                  <a:solidFill>
                    <a:srgbClr val="002060"/>
                  </a:solidFill>
                  <a:effectLst>
                    <a:outerShdw blurRad="38100" dist="19050" dir="2700000" algn="tl" rotWithShape="0">
                      <a:schemeClr val="dk1">
                        <a:alpha val="40000"/>
                      </a:schemeClr>
                    </a:outerShdw>
                  </a:effectLst>
                  <a:hlinkClick r:id="rId3" action="ppaction://hlinksldjump"/>
                </a:rPr>
                <a:t>klascultuur</a:t>
              </a:r>
              <a:endParaRPr lang="nl-NL" sz="1600" b="0" cap="none" spc="0" dirty="0">
                <a:ln w="0"/>
                <a:solidFill>
                  <a:srgbClr val="002060"/>
                </a:solidFill>
                <a:effectLst>
                  <a:outerShdw blurRad="38100" dist="19050" dir="2700000" algn="tl" rotWithShape="0">
                    <a:schemeClr val="dk1">
                      <a:alpha val="40000"/>
                    </a:schemeClr>
                  </a:outerShdw>
                </a:effectLst>
              </a:endParaRPr>
            </a:p>
          </p:txBody>
        </p:sp>
      </p:grpSp>
      <p:grpSp>
        <p:nvGrpSpPr>
          <p:cNvPr id="25" name="Groep 24">
            <a:extLst>
              <a:ext uri="{FF2B5EF4-FFF2-40B4-BE49-F238E27FC236}">
                <a16:creationId xmlns:a16="http://schemas.microsoft.com/office/drawing/2014/main" id="{A3813EBF-C454-4229-BE66-570F0D22B572}"/>
              </a:ext>
            </a:extLst>
          </p:cNvPr>
          <p:cNvGrpSpPr/>
          <p:nvPr/>
        </p:nvGrpSpPr>
        <p:grpSpPr>
          <a:xfrm>
            <a:off x="5543968" y="2409496"/>
            <a:ext cx="4934965" cy="3740376"/>
            <a:chOff x="5365494" y="1512037"/>
            <a:chExt cx="4934965" cy="3740376"/>
          </a:xfrm>
        </p:grpSpPr>
        <p:sp>
          <p:nvSpPr>
            <p:cNvPr id="10" name="Ovaal 9">
              <a:extLst>
                <a:ext uri="{FF2B5EF4-FFF2-40B4-BE49-F238E27FC236}">
                  <a16:creationId xmlns:a16="http://schemas.microsoft.com/office/drawing/2014/main" id="{2C6CBDF0-5ED3-437A-89D9-EA518B65AC05}"/>
                </a:ext>
              </a:extLst>
            </p:cNvPr>
            <p:cNvSpPr/>
            <p:nvPr/>
          </p:nvSpPr>
          <p:spPr>
            <a:xfrm>
              <a:off x="5365494" y="1512037"/>
              <a:ext cx="3937738" cy="3740376"/>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AAD242BF-73A7-44B0-BD24-25DF4B03BCF9}"/>
                </a:ext>
              </a:extLst>
            </p:cNvPr>
            <p:cNvSpPr/>
            <p:nvPr/>
          </p:nvSpPr>
          <p:spPr>
            <a:xfrm rot="2313668">
              <a:off x="6717412" y="2042942"/>
              <a:ext cx="3583047" cy="338554"/>
            </a:xfrm>
            <a:prstGeom prst="rect">
              <a:avLst/>
            </a:prstGeom>
            <a:noFill/>
          </p:spPr>
          <p:txBody>
            <a:bodyPr wrap="square" lIns="91440" tIns="45720" rIns="91440" bIns="45720">
              <a:spAutoFit/>
            </a:bodyPr>
            <a:lstStyle/>
            <a:p>
              <a:pPr algn="ctr"/>
              <a:r>
                <a:rPr lang="nl-NL" sz="1600" b="0" cap="none" spc="0" dirty="0">
                  <a:ln w="0"/>
                  <a:solidFill>
                    <a:srgbClr val="00B050"/>
                  </a:solidFill>
                  <a:effectLst>
                    <a:outerShdw blurRad="38100" dist="19050" dir="2700000" algn="tl" rotWithShape="0">
                      <a:schemeClr val="dk1">
                        <a:alpha val="40000"/>
                      </a:schemeClr>
                    </a:outerShdw>
                  </a:effectLst>
                </a:rPr>
                <a:t>leerstrategieën</a:t>
              </a:r>
            </a:p>
          </p:txBody>
        </p:sp>
        <p:sp>
          <p:nvSpPr>
            <p:cNvPr id="12" name="Rechthoek 11">
              <a:extLst>
                <a:ext uri="{FF2B5EF4-FFF2-40B4-BE49-F238E27FC236}">
                  <a16:creationId xmlns:a16="http://schemas.microsoft.com/office/drawing/2014/main" id="{C36CBE0E-2585-483D-A6C1-59E47FC3BEE7}"/>
                </a:ext>
              </a:extLst>
            </p:cNvPr>
            <p:cNvSpPr/>
            <p:nvPr/>
          </p:nvSpPr>
          <p:spPr>
            <a:xfrm rot="16200000">
              <a:off x="3969843" y="3117093"/>
              <a:ext cx="3583047" cy="584775"/>
            </a:xfrm>
            <a:prstGeom prst="rect">
              <a:avLst/>
            </a:prstGeom>
            <a:noFill/>
          </p:spPr>
          <p:txBody>
            <a:bodyPr wrap="square" lIns="91440" tIns="45720" rIns="91440" bIns="45720">
              <a:spAutoFit/>
            </a:bodyPr>
            <a:lstStyle/>
            <a:p>
              <a:pPr algn="ctr"/>
              <a:r>
                <a:rPr lang="nl-NL" sz="1600" b="0" cap="none" spc="0" dirty="0">
                  <a:ln w="0"/>
                  <a:solidFill>
                    <a:srgbClr val="00B050"/>
                  </a:solidFill>
                  <a:effectLst>
                    <a:outerShdw blurRad="38100" dist="19050" dir="2700000" algn="tl" rotWithShape="0">
                      <a:schemeClr val="dk1">
                        <a:alpha val="40000"/>
                      </a:schemeClr>
                    </a:outerShdw>
                  </a:effectLst>
                </a:rPr>
                <a:t>Inzicht in gedrag</a:t>
              </a:r>
            </a:p>
            <a:p>
              <a:pPr algn="ctr"/>
              <a:r>
                <a:rPr lang="nl-NL" sz="1600" b="0" cap="none" spc="0" dirty="0">
                  <a:ln w="0"/>
                  <a:solidFill>
                    <a:srgbClr val="00B050"/>
                  </a:solidFill>
                  <a:effectLst>
                    <a:outerShdw blurRad="38100" dist="19050" dir="2700000" algn="tl" rotWithShape="0">
                      <a:schemeClr val="dk1">
                        <a:alpha val="40000"/>
                      </a:schemeClr>
                    </a:outerShdw>
                  </a:effectLst>
                </a:rPr>
                <a:t>en doelen</a:t>
              </a:r>
            </a:p>
          </p:txBody>
        </p:sp>
      </p:grpSp>
      <p:cxnSp>
        <p:nvCxnSpPr>
          <p:cNvPr id="19" name="Rechte verbindingslijn 18">
            <a:extLst>
              <a:ext uri="{FF2B5EF4-FFF2-40B4-BE49-F238E27FC236}">
                <a16:creationId xmlns:a16="http://schemas.microsoft.com/office/drawing/2014/main" id="{4E241D77-D7EE-4161-8133-4734D6D80E0B}"/>
              </a:ext>
            </a:extLst>
          </p:cNvPr>
          <p:cNvCxnSpPr>
            <a:cxnSpLocks/>
            <a:stCxn id="4" idx="0"/>
            <a:endCxn id="4" idx="4"/>
          </p:cNvCxnSpPr>
          <p:nvPr/>
        </p:nvCxnSpPr>
        <p:spPr>
          <a:xfrm>
            <a:off x="7524908" y="1602460"/>
            <a:ext cx="0" cy="5162843"/>
          </a:xfrm>
          <a:prstGeom prst="line">
            <a:avLst/>
          </a:prstGeom>
          <a:ln w="9525" cap="flat" cmpd="sng" algn="ctr">
            <a:solidFill>
              <a:schemeClr val="dk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0" name="Ovaal 19">
            <a:extLst>
              <a:ext uri="{FF2B5EF4-FFF2-40B4-BE49-F238E27FC236}">
                <a16:creationId xmlns:a16="http://schemas.microsoft.com/office/drawing/2014/main" id="{52E8B219-78D7-4E29-8A7A-0AF2CD33571F}"/>
              </a:ext>
            </a:extLst>
          </p:cNvPr>
          <p:cNvSpPr/>
          <p:nvPr/>
        </p:nvSpPr>
        <p:spPr>
          <a:xfrm>
            <a:off x="6226898" y="3010739"/>
            <a:ext cx="2726453" cy="259239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4" name="Ovaal 13">
            <a:extLst>
              <a:ext uri="{FF2B5EF4-FFF2-40B4-BE49-F238E27FC236}">
                <a16:creationId xmlns:a16="http://schemas.microsoft.com/office/drawing/2014/main" id="{ED2AE467-6747-4F45-AB4B-1B16AC7F1111}"/>
              </a:ext>
            </a:extLst>
          </p:cNvPr>
          <p:cNvSpPr/>
          <p:nvPr/>
        </p:nvSpPr>
        <p:spPr>
          <a:xfrm>
            <a:off x="6294578" y="3865336"/>
            <a:ext cx="1347925" cy="1179443"/>
          </a:xfrm>
          <a:prstGeom prst="ellipse">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lumMod val="75000"/>
                    <a:lumOff val="25000"/>
                  </a:schemeClr>
                </a:solidFill>
              </a:rPr>
              <a:t>Executieve functies</a:t>
            </a:r>
          </a:p>
        </p:txBody>
      </p:sp>
      <p:sp>
        <p:nvSpPr>
          <p:cNvPr id="16" name="Ovaal 15">
            <a:extLst>
              <a:ext uri="{FF2B5EF4-FFF2-40B4-BE49-F238E27FC236}">
                <a16:creationId xmlns:a16="http://schemas.microsoft.com/office/drawing/2014/main" id="{7A535B8C-69D8-42FB-8762-6EED31178D1F}"/>
              </a:ext>
            </a:extLst>
          </p:cNvPr>
          <p:cNvSpPr/>
          <p:nvPr/>
        </p:nvSpPr>
        <p:spPr>
          <a:xfrm>
            <a:off x="7602872" y="3857088"/>
            <a:ext cx="1347925" cy="1179443"/>
          </a:xfrm>
          <a:prstGeom prst="ellipse">
            <a:avLst/>
          </a:prstGeom>
          <a:solidFill>
            <a:srgbClr val="FFC0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lumMod val="75000"/>
                    <a:lumOff val="25000"/>
                  </a:schemeClr>
                </a:solidFill>
              </a:rPr>
              <a:t>cognitief</a:t>
            </a:r>
          </a:p>
        </p:txBody>
      </p:sp>
      <p:sp>
        <p:nvSpPr>
          <p:cNvPr id="17" name="Ovaal 16">
            <a:extLst>
              <a:ext uri="{FF2B5EF4-FFF2-40B4-BE49-F238E27FC236}">
                <a16:creationId xmlns:a16="http://schemas.microsoft.com/office/drawing/2014/main" id="{3336C943-0CEF-4D2D-A1D7-032A948DBF6E}"/>
              </a:ext>
            </a:extLst>
          </p:cNvPr>
          <p:cNvSpPr/>
          <p:nvPr/>
        </p:nvSpPr>
        <p:spPr>
          <a:xfrm>
            <a:off x="6945647" y="3118228"/>
            <a:ext cx="1347925" cy="1179443"/>
          </a:xfrm>
          <a:prstGeom prst="ellipse">
            <a:avLst/>
          </a:prstGeom>
          <a:solidFill>
            <a:srgbClr val="92D05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lumMod val="75000"/>
                    <a:lumOff val="25000"/>
                  </a:schemeClr>
                </a:solidFill>
              </a:rPr>
              <a:t>21st </a:t>
            </a:r>
            <a:r>
              <a:rPr lang="nl-NL" sz="1200" dirty="0" err="1">
                <a:solidFill>
                  <a:schemeClr val="tx1">
                    <a:lumMod val="75000"/>
                    <a:lumOff val="25000"/>
                  </a:schemeClr>
                </a:solidFill>
              </a:rPr>
              <a:t>century</a:t>
            </a:r>
            <a:r>
              <a:rPr lang="nl-NL" sz="1200" dirty="0">
                <a:solidFill>
                  <a:schemeClr val="tx1">
                    <a:lumMod val="75000"/>
                    <a:lumOff val="25000"/>
                  </a:schemeClr>
                </a:solidFill>
              </a:rPr>
              <a:t> skills</a:t>
            </a:r>
          </a:p>
        </p:txBody>
      </p:sp>
      <p:sp>
        <p:nvSpPr>
          <p:cNvPr id="22" name="Rechthoek 21">
            <a:extLst>
              <a:ext uri="{FF2B5EF4-FFF2-40B4-BE49-F238E27FC236}">
                <a16:creationId xmlns:a16="http://schemas.microsoft.com/office/drawing/2014/main" id="{CEF8E2E4-55B9-4714-9BB1-0A3B48C11D7A}"/>
              </a:ext>
            </a:extLst>
          </p:cNvPr>
          <p:cNvSpPr/>
          <p:nvPr/>
        </p:nvSpPr>
        <p:spPr>
          <a:xfrm>
            <a:off x="5879261" y="4696167"/>
            <a:ext cx="3583047" cy="338554"/>
          </a:xfrm>
          <a:prstGeom prst="rect">
            <a:avLst/>
          </a:prstGeom>
          <a:noFill/>
        </p:spPr>
        <p:txBody>
          <a:bodyPr wrap="square" lIns="91440" tIns="45720" rIns="91440" bIns="45720">
            <a:spAutoFit/>
          </a:bodyPr>
          <a:lstStyle/>
          <a:p>
            <a:pPr algn="ctr"/>
            <a:r>
              <a:rPr lang="nl-NL" sz="1600" b="0" cap="none" spc="0" dirty="0">
                <a:ln w="0"/>
                <a:solidFill>
                  <a:schemeClr val="tx1"/>
                </a:solidFill>
                <a:effectLst>
                  <a:outerShdw blurRad="38100" dist="19050" dir="2700000" algn="tl" rotWithShape="0">
                    <a:schemeClr val="dk1">
                      <a:alpha val="40000"/>
                    </a:schemeClr>
                  </a:outerShdw>
                </a:effectLst>
              </a:rPr>
              <a:t>ontwikkeling</a:t>
            </a:r>
          </a:p>
        </p:txBody>
      </p:sp>
      <p:sp>
        <p:nvSpPr>
          <p:cNvPr id="23" name="Tekstvak 22">
            <a:extLst>
              <a:ext uri="{FF2B5EF4-FFF2-40B4-BE49-F238E27FC236}">
                <a16:creationId xmlns:a16="http://schemas.microsoft.com/office/drawing/2014/main" id="{3E30EF4C-C80C-45FE-8E14-47E29834CDB5}"/>
              </a:ext>
            </a:extLst>
          </p:cNvPr>
          <p:cNvSpPr txBox="1"/>
          <p:nvPr/>
        </p:nvSpPr>
        <p:spPr>
          <a:xfrm>
            <a:off x="333516" y="2091600"/>
            <a:ext cx="4369401" cy="369332"/>
          </a:xfrm>
          <a:prstGeom prst="rect">
            <a:avLst/>
          </a:prstGeom>
          <a:noFill/>
        </p:spPr>
        <p:txBody>
          <a:bodyPr wrap="none" rtlCol="0">
            <a:spAutoFit/>
          </a:bodyPr>
          <a:lstStyle/>
          <a:p>
            <a:r>
              <a:rPr lang="nl-NL" dirty="0"/>
              <a:t>Gedrag op de ik-cirkel en </a:t>
            </a:r>
            <a:r>
              <a:rPr lang="nl-NL" dirty="0">
                <a:hlinkClick r:id="rId4" action="ppaction://hlinksldjump"/>
              </a:rPr>
              <a:t>executieve functies</a:t>
            </a:r>
            <a:endParaRPr lang="nl-NL" dirty="0"/>
          </a:p>
        </p:txBody>
      </p:sp>
      <p:sp>
        <p:nvSpPr>
          <p:cNvPr id="27" name="Ovaal 26">
            <a:extLst>
              <a:ext uri="{FF2B5EF4-FFF2-40B4-BE49-F238E27FC236}">
                <a16:creationId xmlns:a16="http://schemas.microsoft.com/office/drawing/2014/main" id="{B58EAADD-94F1-48A7-A94E-ED195CA0AF0E}"/>
              </a:ext>
            </a:extLst>
          </p:cNvPr>
          <p:cNvSpPr/>
          <p:nvPr/>
        </p:nvSpPr>
        <p:spPr>
          <a:xfrm>
            <a:off x="3412122" y="3297079"/>
            <a:ext cx="1347925" cy="1179443"/>
          </a:xfrm>
          <a:prstGeom prst="ellipse">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lumMod val="75000"/>
                    <a:lumOff val="25000"/>
                  </a:schemeClr>
                </a:solidFill>
              </a:rPr>
              <a:t>Ik ben iemand</a:t>
            </a:r>
          </a:p>
        </p:txBody>
      </p:sp>
      <p:sp>
        <p:nvSpPr>
          <p:cNvPr id="28" name="Ovaal 27">
            <a:extLst>
              <a:ext uri="{FF2B5EF4-FFF2-40B4-BE49-F238E27FC236}">
                <a16:creationId xmlns:a16="http://schemas.microsoft.com/office/drawing/2014/main" id="{FD6A2A9C-AE3F-4C17-8110-2C150989D33F}"/>
              </a:ext>
            </a:extLst>
          </p:cNvPr>
          <p:cNvSpPr/>
          <p:nvPr/>
        </p:nvSpPr>
        <p:spPr>
          <a:xfrm>
            <a:off x="6838874" y="112708"/>
            <a:ext cx="1347925" cy="1179443"/>
          </a:xfrm>
          <a:prstGeom prst="ellipse">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lumMod val="75000"/>
                    <a:lumOff val="25000"/>
                  </a:schemeClr>
                </a:solidFill>
              </a:rPr>
              <a:t>Ik wil iets</a:t>
            </a:r>
          </a:p>
        </p:txBody>
      </p:sp>
      <p:sp>
        <p:nvSpPr>
          <p:cNvPr id="29" name="Ovaal 28">
            <a:extLst>
              <a:ext uri="{FF2B5EF4-FFF2-40B4-BE49-F238E27FC236}">
                <a16:creationId xmlns:a16="http://schemas.microsoft.com/office/drawing/2014/main" id="{FCBB2B32-A512-4572-B94C-676D593BC147}"/>
              </a:ext>
            </a:extLst>
          </p:cNvPr>
          <p:cNvSpPr/>
          <p:nvPr/>
        </p:nvSpPr>
        <p:spPr>
          <a:xfrm>
            <a:off x="10429172" y="3252801"/>
            <a:ext cx="1347925" cy="1179443"/>
          </a:xfrm>
          <a:prstGeom prst="ellipse">
            <a:avLst/>
          </a:prstGeom>
          <a:solidFill>
            <a:srgbClr val="FFFF0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00" dirty="0">
                <a:solidFill>
                  <a:schemeClr val="tx1">
                    <a:lumMod val="75000"/>
                    <a:lumOff val="25000"/>
                  </a:schemeClr>
                </a:solidFill>
              </a:rPr>
              <a:t>Ik kan iets</a:t>
            </a:r>
          </a:p>
        </p:txBody>
      </p:sp>
    </p:spTree>
    <p:extLst>
      <p:ext uri="{BB962C8B-B14F-4D97-AF65-F5344CB8AC3E}">
        <p14:creationId xmlns:p14="http://schemas.microsoft.com/office/powerpoint/2010/main" val="32637323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circle(in)">
                                      <p:cBhvr>
                                        <p:cTn id="7" dur="20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circle(in)">
                                      <p:cBhvr>
                                        <p:cTn id="12" dur="20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circle(in)">
                                      <p:cBhvr>
                                        <p:cTn id="17" dur="2000"/>
                                        <p:tgtEl>
                                          <p:spTgt spid="2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29"/>
                                        </p:tgtEl>
                                        <p:attrNameLst>
                                          <p:attrName>style.visibility</p:attrName>
                                        </p:attrNameLst>
                                      </p:cBhvr>
                                      <p:to>
                                        <p:strVal val="visible"/>
                                      </p:to>
                                    </p:set>
                                    <p:animEffect transition="in" filter="circle(in)">
                                      <p:cBhvr>
                                        <p:cTn id="22" dur="2000"/>
                                        <p:tgtEl>
                                          <p:spTgt spid="2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circle(in)">
                                      <p:cBhvr>
                                        <p:cTn id="27"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FAE1107-CEC3-4041-8BAA-CDB6F6759B35}"/>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6854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tekst&#10;&#10;Beschrijving is gegenereerd met hoge betrouwbaarheid">
            <a:extLst>
              <a:ext uri="{FF2B5EF4-FFF2-40B4-BE49-F238E27FC236}">
                <a16:creationId xmlns:a16="http://schemas.microsoft.com/office/drawing/2014/main" id="{53C9FFC4-D7F0-4E16-B01C-EC380D095996}"/>
              </a:ext>
            </a:extLst>
          </p:cNvPr>
          <p:cNvPicPr>
            <a:picLocks noChangeAspect="1"/>
          </p:cNvPicPr>
          <p:nvPr/>
        </p:nvPicPr>
        <p:blipFill rotWithShape="1">
          <a:blip r:embed="rId2"/>
          <a:srcRect b="7817"/>
          <a:stretch/>
        </p:blipFill>
        <p:spPr>
          <a:xfrm>
            <a:off x="6096000" y="1383030"/>
            <a:ext cx="5455921" cy="3772066"/>
          </a:xfrm>
          <a:prstGeom prst="rect">
            <a:avLst/>
          </a:prstGeom>
        </p:spPr>
      </p:pic>
      <p:cxnSp>
        <p:nvCxnSpPr>
          <p:cNvPr id="15" name="Straight Connector 11">
            <a:extLst>
              <a:ext uri="{FF2B5EF4-FFF2-40B4-BE49-F238E27FC236}">
                <a16:creationId xmlns:a16="http://schemas.microsoft.com/office/drawing/2014/main" id="{1AEA88FB-F5DD-45CE-AAE1-7B33D0ABDD25}"/>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2A2E09F7-F6AF-4DA2-A212-A84EAF9D8E2A}"/>
              </a:ext>
            </a:extLst>
          </p:cNvPr>
          <p:cNvSpPr>
            <a:spLocks noGrp="1"/>
          </p:cNvSpPr>
          <p:nvPr>
            <p:ph type="title"/>
          </p:nvPr>
        </p:nvSpPr>
        <p:spPr>
          <a:xfrm>
            <a:off x="1024129" y="585216"/>
            <a:ext cx="3779085" cy="1499616"/>
          </a:xfrm>
        </p:spPr>
        <p:txBody>
          <a:bodyPr>
            <a:normAutofit/>
          </a:bodyPr>
          <a:lstStyle/>
          <a:p>
            <a:r>
              <a:rPr lang="nl-NL" sz="3900">
                <a:solidFill>
                  <a:srgbClr val="FFFFFF"/>
                </a:solidFill>
              </a:rPr>
              <a:t>Aanleren executieve functies</a:t>
            </a:r>
          </a:p>
        </p:txBody>
      </p:sp>
      <p:sp>
        <p:nvSpPr>
          <p:cNvPr id="3" name="Tijdelijke aanduiding voor inhoud 2">
            <a:extLst>
              <a:ext uri="{FF2B5EF4-FFF2-40B4-BE49-F238E27FC236}">
                <a16:creationId xmlns:a16="http://schemas.microsoft.com/office/drawing/2014/main" id="{670F20F4-B627-428C-90B7-20109E399708}"/>
              </a:ext>
            </a:extLst>
          </p:cNvPr>
          <p:cNvSpPr>
            <a:spLocks noGrp="1"/>
          </p:cNvSpPr>
          <p:nvPr>
            <p:ph idx="1"/>
          </p:nvPr>
        </p:nvSpPr>
        <p:spPr>
          <a:xfrm>
            <a:off x="1024129" y="2286000"/>
            <a:ext cx="3791711" cy="3931920"/>
          </a:xfrm>
        </p:spPr>
        <p:txBody>
          <a:bodyPr>
            <a:normAutofit/>
          </a:bodyPr>
          <a:lstStyle/>
          <a:p>
            <a:r>
              <a:rPr lang="nl-NL" sz="1700" b="1" dirty="0">
                <a:solidFill>
                  <a:srgbClr val="FFFFFF"/>
                </a:solidFill>
              </a:rPr>
              <a:t>ABC-model</a:t>
            </a:r>
            <a:endParaRPr lang="nl-NL" sz="1700" dirty="0">
              <a:solidFill>
                <a:srgbClr val="FFFFFF"/>
              </a:solidFill>
            </a:endParaRPr>
          </a:p>
          <a:p>
            <a:r>
              <a:rPr lang="nl-NL" sz="1700" dirty="0">
                <a:solidFill>
                  <a:srgbClr val="FFFFFF"/>
                </a:solidFill>
              </a:rPr>
              <a:t>Het ABC-model om gedrag te veranderen. Dit model gaat er vanuit dat je gedrag op drie manieren kunt veranderen:</a:t>
            </a:r>
          </a:p>
          <a:p>
            <a:pPr lvl="0"/>
            <a:r>
              <a:rPr lang="nl-NL" sz="1700" dirty="0">
                <a:solidFill>
                  <a:schemeClr val="bg1"/>
                </a:solidFill>
                <a:hlinkClick r:id="rId3" action="ppaction://hlinksldjump"/>
              </a:rPr>
              <a:t>A staat voor Antecedent. Dus: gedrag veranderen door de omgeving aan te passen.</a:t>
            </a:r>
            <a:endParaRPr lang="nl-NL" sz="1700" dirty="0">
              <a:solidFill>
                <a:schemeClr val="bg1"/>
              </a:solidFill>
            </a:endParaRPr>
          </a:p>
          <a:p>
            <a:pPr lvl="0"/>
            <a:r>
              <a:rPr lang="nl-NL" sz="1700" b="1" dirty="0">
                <a:solidFill>
                  <a:schemeClr val="tx2">
                    <a:lumMod val="50000"/>
                  </a:schemeClr>
                </a:solidFill>
                <a:hlinkClick r:id="rId4" action="ppaction://hlinksldjump"/>
              </a:rPr>
              <a:t>B staat voor </a:t>
            </a:r>
            <a:r>
              <a:rPr lang="nl-NL" sz="1700" b="1" dirty="0" err="1">
                <a:solidFill>
                  <a:schemeClr val="tx2">
                    <a:lumMod val="50000"/>
                  </a:schemeClr>
                </a:solidFill>
                <a:hlinkClick r:id="rId4" action="ppaction://hlinksldjump"/>
              </a:rPr>
              <a:t>Behavior</a:t>
            </a:r>
            <a:r>
              <a:rPr lang="nl-NL" sz="1700" b="1" dirty="0">
                <a:solidFill>
                  <a:schemeClr val="tx2">
                    <a:lumMod val="50000"/>
                  </a:schemeClr>
                </a:solidFill>
                <a:hlinkClick r:id="rId4" action="ppaction://hlinksldjump"/>
              </a:rPr>
              <a:t> (gedrag). Dus: het gedrag zelf aanpassen.</a:t>
            </a:r>
            <a:endParaRPr lang="nl-NL" sz="1700" dirty="0">
              <a:solidFill>
                <a:schemeClr val="tx2">
                  <a:lumMod val="50000"/>
                </a:schemeClr>
              </a:solidFill>
            </a:endParaRPr>
          </a:p>
          <a:p>
            <a:pPr lvl="0"/>
            <a:r>
              <a:rPr lang="nl-NL" sz="1700" dirty="0">
                <a:solidFill>
                  <a:schemeClr val="bg1"/>
                </a:solidFill>
                <a:hlinkClick r:id="rId5" action="ppaction://hlinksldjump"/>
              </a:rPr>
              <a:t>C staat voor Consequenties. Dus: gedrag veranderen door sancties en/of beloningen.</a:t>
            </a:r>
            <a:endParaRPr lang="nl-NL" sz="1700" dirty="0">
              <a:solidFill>
                <a:schemeClr val="bg1"/>
              </a:solidFill>
            </a:endParaRPr>
          </a:p>
          <a:p>
            <a:endParaRPr lang="nl-NL" sz="1700" dirty="0">
              <a:solidFill>
                <a:srgbClr val="FFFFFF"/>
              </a:solidFill>
            </a:endParaRPr>
          </a:p>
        </p:txBody>
      </p:sp>
    </p:spTree>
    <p:extLst>
      <p:ext uri="{BB962C8B-B14F-4D97-AF65-F5344CB8AC3E}">
        <p14:creationId xmlns:p14="http://schemas.microsoft.com/office/powerpoint/2010/main" val="1989756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1AEB8A9-B768-4E30-BA55-D919E6687343}"/>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1" y="-2"/>
            <a:ext cx="4069936"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schermafbeelding&#10;&#10;Beschrijving is gegenereerd met hoge betrouwbaarheid">
            <a:extLst>
              <a:ext uri="{FF2B5EF4-FFF2-40B4-BE49-F238E27FC236}">
                <a16:creationId xmlns:a16="http://schemas.microsoft.com/office/drawing/2014/main" id="{05A9B1B0-F6B7-4EC3-BB63-4C22ACD8393E}"/>
              </a:ext>
            </a:extLst>
          </p:cNvPr>
          <p:cNvPicPr>
            <a:picLocks noChangeAspect="1"/>
          </p:cNvPicPr>
          <p:nvPr/>
        </p:nvPicPr>
        <p:blipFill rotWithShape="1">
          <a:blip r:embed="rId2"/>
          <a:srcRect b="37967"/>
          <a:stretch/>
        </p:blipFill>
        <p:spPr>
          <a:xfrm>
            <a:off x="4917938" y="4553085"/>
            <a:ext cx="6743908" cy="1045858"/>
          </a:xfrm>
          <a:prstGeom prst="rect">
            <a:avLst/>
          </a:prstGeom>
        </p:spPr>
      </p:pic>
      <p:sp>
        <p:nvSpPr>
          <p:cNvPr id="2" name="Titel 1">
            <a:extLst>
              <a:ext uri="{FF2B5EF4-FFF2-40B4-BE49-F238E27FC236}">
                <a16:creationId xmlns:a16="http://schemas.microsoft.com/office/drawing/2014/main" id="{5B03C3DE-19DA-463E-BC59-E4FCE375D897}"/>
              </a:ext>
            </a:extLst>
          </p:cNvPr>
          <p:cNvSpPr>
            <a:spLocks noGrp="1"/>
          </p:cNvSpPr>
          <p:nvPr>
            <p:ph type="title"/>
          </p:nvPr>
        </p:nvSpPr>
        <p:spPr>
          <a:xfrm>
            <a:off x="310039" y="640080"/>
            <a:ext cx="3429855" cy="5613236"/>
          </a:xfrm>
        </p:spPr>
        <p:txBody>
          <a:bodyPr anchor="ctr">
            <a:normAutofit/>
          </a:bodyPr>
          <a:lstStyle/>
          <a:p>
            <a:r>
              <a:rPr lang="nl-NL" sz="4300" b="1">
                <a:solidFill>
                  <a:srgbClr val="FFFFFF"/>
                </a:solidFill>
              </a:rPr>
              <a:t>De omgeving aanpassen: Antecedenten</a:t>
            </a:r>
            <a:br>
              <a:rPr lang="nl-NL" sz="4300">
                <a:solidFill>
                  <a:srgbClr val="FFFFFF"/>
                </a:solidFill>
              </a:rPr>
            </a:br>
            <a:endParaRPr lang="nl-NL" sz="4300">
              <a:solidFill>
                <a:srgbClr val="FFFFFF"/>
              </a:solidFill>
            </a:endParaRPr>
          </a:p>
        </p:txBody>
      </p:sp>
      <p:sp>
        <p:nvSpPr>
          <p:cNvPr id="3" name="Tijdelijke aanduiding voor inhoud 2">
            <a:extLst>
              <a:ext uri="{FF2B5EF4-FFF2-40B4-BE49-F238E27FC236}">
                <a16:creationId xmlns:a16="http://schemas.microsoft.com/office/drawing/2014/main" id="{2C1210F8-D27C-4948-AAE2-EFDE3802B6F6}"/>
              </a:ext>
            </a:extLst>
          </p:cNvPr>
          <p:cNvSpPr>
            <a:spLocks noGrp="1"/>
          </p:cNvSpPr>
          <p:nvPr>
            <p:ph idx="1"/>
          </p:nvPr>
        </p:nvSpPr>
        <p:spPr>
          <a:xfrm>
            <a:off x="4699818" y="640080"/>
            <a:ext cx="7172138" cy="3745107"/>
          </a:xfrm>
        </p:spPr>
        <p:txBody>
          <a:bodyPr>
            <a:normAutofit/>
          </a:bodyPr>
          <a:lstStyle/>
          <a:p>
            <a:r>
              <a:rPr lang="nl-NL" dirty="0"/>
              <a:t>Tips bij het aanpassen van de omgeving:</a:t>
            </a:r>
          </a:p>
          <a:p>
            <a:pPr>
              <a:buFont typeface="Wingdings" panose="05000000000000000000" pitchFamily="2" charset="2"/>
              <a:buChar char="v"/>
            </a:pPr>
            <a:r>
              <a:rPr lang="nl-NL" dirty="0"/>
              <a:t>Beperk de afleiding.</a:t>
            </a:r>
          </a:p>
          <a:p>
            <a:pPr>
              <a:buFont typeface="Wingdings" panose="05000000000000000000" pitchFamily="2" charset="2"/>
              <a:buChar char="v"/>
            </a:pPr>
            <a:r>
              <a:rPr lang="nl-NL" dirty="0"/>
              <a:t>Zorg voor ordeningssystemen. Maak een planning. Zorg voor geheugensteuntjes.</a:t>
            </a:r>
          </a:p>
          <a:p>
            <a:pPr>
              <a:buFont typeface="Wingdings" panose="05000000000000000000" pitchFamily="2" charset="2"/>
              <a:buChar char="v"/>
            </a:pPr>
            <a:r>
              <a:rPr lang="nl-NL" dirty="0"/>
              <a:t>Maak een activiteit of gebeurtenis minder complex. Je kunt een taak korter maken, een pauze inlassen of de stappen duidelijk uitleggen.</a:t>
            </a:r>
          </a:p>
          <a:p>
            <a:pPr>
              <a:buFont typeface="Wingdings" panose="05000000000000000000" pitchFamily="2" charset="2"/>
              <a:buChar char="v"/>
            </a:pPr>
            <a:r>
              <a:rPr lang="nl-NL" dirty="0"/>
              <a:t>Verander de sociale samenstelling.</a:t>
            </a:r>
          </a:p>
          <a:p>
            <a:endParaRPr lang="nl-NL" dirty="0"/>
          </a:p>
        </p:txBody>
      </p:sp>
      <p:sp>
        <p:nvSpPr>
          <p:cNvPr id="7" name="Pijl: links 6">
            <a:hlinkClick r:id="rId3" action="ppaction://hlinksldjump"/>
            <a:extLst>
              <a:ext uri="{FF2B5EF4-FFF2-40B4-BE49-F238E27FC236}">
                <a16:creationId xmlns:a16="http://schemas.microsoft.com/office/drawing/2014/main" id="{526A967A-D8E8-448C-B75B-D63F7EBA67A0}"/>
              </a:ext>
            </a:extLst>
          </p:cNvPr>
          <p:cNvSpPr/>
          <p:nvPr/>
        </p:nvSpPr>
        <p:spPr>
          <a:xfrm>
            <a:off x="10508974" y="6347791"/>
            <a:ext cx="768626" cy="3180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t>terug</a:t>
            </a:r>
          </a:p>
        </p:txBody>
      </p:sp>
    </p:spTree>
    <p:extLst>
      <p:ext uri="{BB962C8B-B14F-4D97-AF65-F5344CB8AC3E}">
        <p14:creationId xmlns:p14="http://schemas.microsoft.com/office/powerpoint/2010/main" val="69002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038CB10-1F5C-4D54-9DF7-12586DE5B007}"/>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7546" y="4572000"/>
            <a:ext cx="7058307" cy="1964266"/>
          </a:xfrm>
          <a:prstGeom prst="rect">
            <a:avLst/>
          </a:prstGeom>
          <a:solidFill>
            <a:srgbClr val="57457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73ED6512-6858-4552-B699-9A97FE9A4EA2}"/>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5" y="321732"/>
            <a:ext cx="4335613" cy="621453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Afbeelding 4" descr="Afbeelding met lucht, teken, tekst, buiten&#10;&#10;Beschrijving is gegenereerd met zeer hoge betrouwbaarheid">
            <a:extLst>
              <a:ext uri="{FF2B5EF4-FFF2-40B4-BE49-F238E27FC236}">
                <a16:creationId xmlns:a16="http://schemas.microsoft.com/office/drawing/2014/main" id="{144767F8-1299-49EB-A51A-5037B1F9C0B4}"/>
              </a:ext>
            </a:extLst>
          </p:cNvPr>
          <p:cNvPicPr>
            <a:picLocks noChangeAspect="1"/>
          </p:cNvPicPr>
          <p:nvPr/>
        </p:nvPicPr>
        <p:blipFill rotWithShape="1">
          <a:blip r:embed="rId2"/>
          <a:srcRect t="10356" r="1" b="19744"/>
          <a:stretch/>
        </p:blipFill>
        <p:spPr>
          <a:xfrm>
            <a:off x="327547" y="321733"/>
            <a:ext cx="7058306" cy="4107392"/>
          </a:xfrm>
          <a:prstGeom prst="rect">
            <a:avLst/>
          </a:prstGeom>
        </p:spPr>
      </p:pic>
      <p:sp>
        <p:nvSpPr>
          <p:cNvPr id="2" name="Titel 1">
            <a:extLst>
              <a:ext uri="{FF2B5EF4-FFF2-40B4-BE49-F238E27FC236}">
                <a16:creationId xmlns:a16="http://schemas.microsoft.com/office/drawing/2014/main" id="{3F68B6AD-CADC-4DB6-BCDA-8CD3622E7DB9}"/>
              </a:ext>
            </a:extLst>
          </p:cNvPr>
          <p:cNvSpPr>
            <a:spLocks noGrp="1"/>
          </p:cNvSpPr>
          <p:nvPr>
            <p:ph type="title"/>
          </p:nvPr>
        </p:nvSpPr>
        <p:spPr>
          <a:xfrm>
            <a:off x="524256" y="4767072"/>
            <a:ext cx="6594189" cy="1625210"/>
          </a:xfrm>
        </p:spPr>
        <p:txBody>
          <a:bodyPr>
            <a:normAutofit/>
          </a:bodyPr>
          <a:lstStyle/>
          <a:p>
            <a:pPr algn="r"/>
            <a:r>
              <a:rPr lang="nl-NL" sz="3900" b="1">
                <a:solidFill>
                  <a:srgbClr val="FFFFFF"/>
                </a:solidFill>
              </a:rPr>
              <a:t>Executieve functies aanleren: Gedragsverandering</a:t>
            </a:r>
            <a:endParaRPr lang="nl-NL" sz="3900">
              <a:solidFill>
                <a:srgbClr val="FFFFFF"/>
              </a:solidFill>
            </a:endParaRPr>
          </a:p>
        </p:txBody>
      </p:sp>
      <p:sp>
        <p:nvSpPr>
          <p:cNvPr id="3" name="Tijdelijke aanduiding voor inhoud 2">
            <a:extLst>
              <a:ext uri="{FF2B5EF4-FFF2-40B4-BE49-F238E27FC236}">
                <a16:creationId xmlns:a16="http://schemas.microsoft.com/office/drawing/2014/main" id="{DDF08095-4A9D-46ED-8A96-58C187B6731F}"/>
              </a:ext>
            </a:extLst>
          </p:cNvPr>
          <p:cNvSpPr>
            <a:spLocks noGrp="1"/>
          </p:cNvSpPr>
          <p:nvPr>
            <p:ph idx="1"/>
          </p:nvPr>
        </p:nvSpPr>
        <p:spPr>
          <a:xfrm>
            <a:off x="8029319" y="917725"/>
            <a:ext cx="3424739" cy="4852362"/>
          </a:xfrm>
        </p:spPr>
        <p:txBody>
          <a:bodyPr anchor="ctr">
            <a:normAutofit/>
          </a:bodyPr>
          <a:lstStyle/>
          <a:p>
            <a:r>
              <a:rPr lang="nl-NL" sz="1900" dirty="0">
                <a:solidFill>
                  <a:srgbClr val="FFFFFF"/>
                </a:solidFill>
              </a:rPr>
              <a:t>Het aanleren van executieve functies kan op een natuurlijke, informele manier, maar het kan ook door een gerichte methode. Zelf een interventie ontwikkelen kan volgens deze stappen:</a:t>
            </a:r>
          </a:p>
          <a:p>
            <a:pPr lvl="0">
              <a:buFont typeface="Wingdings" panose="05000000000000000000" pitchFamily="2" charset="2"/>
              <a:buChar char="v"/>
            </a:pPr>
            <a:r>
              <a:rPr lang="nl-NL" sz="1900" dirty="0">
                <a:solidFill>
                  <a:srgbClr val="FFFFFF"/>
                </a:solidFill>
              </a:rPr>
              <a:t>Bepaal aan welk probleem je gaat werken.</a:t>
            </a:r>
          </a:p>
          <a:p>
            <a:pPr lvl="0">
              <a:buFont typeface="Wingdings" panose="05000000000000000000" pitchFamily="2" charset="2"/>
              <a:buChar char="v"/>
            </a:pPr>
            <a:r>
              <a:rPr lang="nl-NL" sz="1900" dirty="0">
                <a:solidFill>
                  <a:srgbClr val="FFFFFF"/>
                </a:solidFill>
              </a:rPr>
              <a:t>Formuleer samen met het kind een doel en tussendoelen.</a:t>
            </a:r>
          </a:p>
          <a:p>
            <a:pPr lvl="0">
              <a:buFont typeface="Wingdings" panose="05000000000000000000" pitchFamily="2" charset="2"/>
              <a:buChar char="v"/>
            </a:pPr>
            <a:r>
              <a:rPr lang="nl-NL" sz="1900" dirty="0">
                <a:solidFill>
                  <a:srgbClr val="FFFFFF"/>
                </a:solidFill>
              </a:rPr>
              <a:t>Beschrijf de stappen en verwerk ze in een lijst of checklist.</a:t>
            </a:r>
          </a:p>
          <a:p>
            <a:pPr lvl="0">
              <a:buFont typeface="Wingdings" panose="05000000000000000000" pitchFamily="2" charset="2"/>
              <a:buChar char="v"/>
            </a:pPr>
            <a:r>
              <a:rPr lang="nl-NL" sz="1900" dirty="0">
                <a:solidFill>
                  <a:srgbClr val="FFFFFF"/>
                </a:solidFill>
              </a:rPr>
              <a:t>Houd toezicht terwijl het kind de lijst afwerkt, bouw dit geleidelijk af.</a:t>
            </a:r>
          </a:p>
          <a:p>
            <a:endParaRPr lang="nl-NL" sz="1900" dirty="0">
              <a:solidFill>
                <a:srgbClr val="FFFFFF"/>
              </a:solidFill>
            </a:endParaRPr>
          </a:p>
        </p:txBody>
      </p:sp>
      <p:sp>
        <p:nvSpPr>
          <p:cNvPr id="9" name="Pijl: links 8">
            <a:hlinkClick r:id="rId3" action="ppaction://hlinksldjump"/>
            <a:extLst>
              <a:ext uri="{FF2B5EF4-FFF2-40B4-BE49-F238E27FC236}">
                <a16:creationId xmlns:a16="http://schemas.microsoft.com/office/drawing/2014/main" id="{AB2C1915-FEB7-4400-9E9F-3CE6FF9680F3}"/>
              </a:ext>
            </a:extLst>
          </p:cNvPr>
          <p:cNvSpPr/>
          <p:nvPr/>
        </p:nvSpPr>
        <p:spPr>
          <a:xfrm>
            <a:off x="10508974" y="6347791"/>
            <a:ext cx="768626" cy="3180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terug</a:t>
            </a:r>
          </a:p>
        </p:txBody>
      </p:sp>
    </p:spTree>
    <p:extLst>
      <p:ext uri="{BB962C8B-B14F-4D97-AF65-F5344CB8AC3E}">
        <p14:creationId xmlns:p14="http://schemas.microsoft.com/office/powerpoint/2010/main" val="10795952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319E6BB3-DF2B-4751-97C5-B3DB949AED9A}"/>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1998"/>
            <a:ext cx="12188952" cy="22855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6" name="Rectangle 11">
            <a:extLst>
              <a:ext uri="{FF2B5EF4-FFF2-40B4-BE49-F238E27FC236}">
                <a16:creationId xmlns:a16="http://schemas.microsoft.com/office/drawing/2014/main" id="{CBDDD243-ED5F-4896-B18B-ABCF4B7E12C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A61721DD-D110-44EE-82A7-D56AB687E614}"/>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5204427"/>
            <a:ext cx="0" cy="914400"/>
          </a:xfrm>
          <a:prstGeom prst="line">
            <a:avLst/>
          </a:prstGeom>
          <a:ln w="19050">
            <a:solidFill>
              <a:srgbClr val="FFFFFF"/>
            </a:solidFill>
          </a:ln>
        </p:spPr>
        <p:style>
          <a:lnRef idx="1">
            <a:schemeClr val="accent1"/>
          </a:lnRef>
          <a:fillRef idx="0">
            <a:schemeClr val="accent1"/>
          </a:fillRef>
          <a:effectRef idx="0">
            <a:schemeClr val="accent1"/>
          </a:effectRef>
          <a:fontRef idx="minor">
            <a:schemeClr val="tx1"/>
          </a:fontRef>
        </p:style>
      </p:cxnSp>
      <p:pic>
        <p:nvPicPr>
          <p:cNvPr id="5" name="Afbeelding 4" descr="Afbeelding met teken, buiten, tekst, lucht&#10;&#10;Beschrijving is gegenereerd met zeer hoge betrouwbaarheid">
            <a:extLst>
              <a:ext uri="{FF2B5EF4-FFF2-40B4-BE49-F238E27FC236}">
                <a16:creationId xmlns:a16="http://schemas.microsoft.com/office/drawing/2014/main" id="{56C5E775-E7E2-48E4-A6DB-CCF38DE132B4}"/>
              </a:ext>
            </a:extLst>
          </p:cNvPr>
          <p:cNvPicPr>
            <a:picLocks noChangeAspect="1"/>
          </p:cNvPicPr>
          <p:nvPr/>
        </p:nvPicPr>
        <p:blipFill>
          <a:blip r:embed="rId2"/>
          <a:stretch>
            <a:fillRect/>
          </a:stretch>
        </p:blipFill>
        <p:spPr>
          <a:xfrm>
            <a:off x="6417734" y="749781"/>
            <a:ext cx="4747090" cy="3394169"/>
          </a:xfrm>
          <a:prstGeom prst="rect">
            <a:avLst/>
          </a:prstGeom>
        </p:spPr>
      </p:pic>
      <p:sp>
        <p:nvSpPr>
          <p:cNvPr id="2" name="Titel 1">
            <a:extLst>
              <a:ext uri="{FF2B5EF4-FFF2-40B4-BE49-F238E27FC236}">
                <a16:creationId xmlns:a16="http://schemas.microsoft.com/office/drawing/2014/main" id="{A9479AAE-2BD0-4A62-A61B-0840B4ABD7CA}"/>
              </a:ext>
            </a:extLst>
          </p:cNvPr>
          <p:cNvSpPr>
            <a:spLocks noGrp="1"/>
          </p:cNvSpPr>
          <p:nvPr>
            <p:ph type="title"/>
          </p:nvPr>
        </p:nvSpPr>
        <p:spPr>
          <a:xfrm>
            <a:off x="1024128" y="4911819"/>
            <a:ext cx="9720072" cy="1499616"/>
          </a:xfrm>
        </p:spPr>
        <p:txBody>
          <a:bodyPr>
            <a:normAutofit/>
          </a:bodyPr>
          <a:lstStyle/>
          <a:p>
            <a:r>
              <a:rPr lang="nl-NL" b="1">
                <a:solidFill>
                  <a:srgbClr val="FFFFFF"/>
                </a:solidFill>
              </a:rPr>
              <a:t>Consequenties</a:t>
            </a:r>
            <a:endParaRPr lang="nl-NL">
              <a:solidFill>
                <a:srgbClr val="FFFFFF"/>
              </a:solidFill>
            </a:endParaRPr>
          </a:p>
        </p:txBody>
      </p:sp>
      <p:sp>
        <p:nvSpPr>
          <p:cNvPr id="3" name="Tijdelijke aanduiding voor inhoud 2">
            <a:extLst>
              <a:ext uri="{FF2B5EF4-FFF2-40B4-BE49-F238E27FC236}">
                <a16:creationId xmlns:a16="http://schemas.microsoft.com/office/drawing/2014/main" id="{C4B0776E-AE36-4FB7-8EC3-872BC84FD84D}"/>
              </a:ext>
            </a:extLst>
          </p:cNvPr>
          <p:cNvSpPr>
            <a:spLocks noGrp="1"/>
          </p:cNvSpPr>
          <p:nvPr>
            <p:ph idx="1"/>
          </p:nvPr>
        </p:nvSpPr>
        <p:spPr>
          <a:xfrm>
            <a:off x="1024129" y="643467"/>
            <a:ext cx="4750138" cy="3606798"/>
          </a:xfrm>
        </p:spPr>
        <p:txBody>
          <a:bodyPr anchor="ctr">
            <a:normAutofit/>
          </a:bodyPr>
          <a:lstStyle/>
          <a:p>
            <a:r>
              <a:rPr lang="nl-NL" sz="2000"/>
              <a:t>Motiveer het kind om de vaardigheden te leren. Dit kan onder andere door het geven van complimentjes. Een complimentje is het effectiefst als je hem direct na het positieve gedrag geeft. Benoem specifiek wat goed is. Geef complimentjes over de inzet. </a:t>
            </a:r>
          </a:p>
          <a:p>
            <a:endParaRPr lang="nl-NL" sz="2000"/>
          </a:p>
        </p:txBody>
      </p:sp>
      <p:sp>
        <p:nvSpPr>
          <p:cNvPr id="11" name="Pijl: links 10">
            <a:hlinkClick r:id="rId3" action="ppaction://hlinksldjump"/>
            <a:extLst>
              <a:ext uri="{FF2B5EF4-FFF2-40B4-BE49-F238E27FC236}">
                <a16:creationId xmlns:a16="http://schemas.microsoft.com/office/drawing/2014/main" id="{5E92FA1F-066B-4AA2-8C57-15CD298DA8CB}"/>
              </a:ext>
            </a:extLst>
          </p:cNvPr>
          <p:cNvSpPr/>
          <p:nvPr/>
        </p:nvSpPr>
        <p:spPr>
          <a:xfrm>
            <a:off x="10508974" y="6347791"/>
            <a:ext cx="768626" cy="3180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terug</a:t>
            </a:r>
          </a:p>
        </p:txBody>
      </p:sp>
    </p:spTree>
    <p:extLst>
      <p:ext uri="{BB962C8B-B14F-4D97-AF65-F5344CB8AC3E}">
        <p14:creationId xmlns:p14="http://schemas.microsoft.com/office/powerpoint/2010/main" val="805602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A4D39DB-AFA4-47BA-A7F2-13A71D210C66}"/>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34656" y="-2"/>
            <a:ext cx="4657344" cy="685800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Tijdelijke aanduiding voor inhoud 4">
            <a:extLst>
              <a:ext uri="{FF2B5EF4-FFF2-40B4-BE49-F238E27FC236}">
                <a16:creationId xmlns:a16="http://schemas.microsoft.com/office/drawing/2014/main" id="{29C89A81-3154-479A-896D-116E84D6D3BB}"/>
              </a:ext>
            </a:extLst>
          </p:cNvPr>
          <p:cNvPicPr>
            <a:picLocks noChangeAspect="1"/>
          </p:cNvPicPr>
          <p:nvPr/>
        </p:nvPicPr>
        <p:blipFill>
          <a:blip r:embed="rId2"/>
          <a:stretch>
            <a:fillRect/>
          </a:stretch>
        </p:blipFill>
        <p:spPr>
          <a:xfrm>
            <a:off x="1024128" y="3331338"/>
            <a:ext cx="5867061" cy="1795523"/>
          </a:xfrm>
          <a:prstGeom prst="rect">
            <a:avLst/>
          </a:prstGeom>
        </p:spPr>
      </p:pic>
      <p:sp>
        <p:nvSpPr>
          <p:cNvPr id="2" name="Titel 1">
            <a:extLst>
              <a:ext uri="{FF2B5EF4-FFF2-40B4-BE49-F238E27FC236}">
                <a16:creationId xmlns:a16="http://schemas.microsoft.com/office/drawing/2014/main" id="{53931F6A-2FC6-4F05-90E9-F728C4F68090}"/>
              </a:ext>
            </a:extLst>
          </p:cNvPr>
          <p:cNvSpPr>
            <a:spLocks noGrp="1"/>
          </p:cNvSpPr>
          <p:nvPr>
            <p:ph type="title"/>
          </p:nvPr>
        </p:nvSpPr>
        <p:spPr>
          <a:xfrm>
            <a:off x="1024128" y="585216"/>
            <a:ext cx="5867061" cy="1499616"/>
          </a:xfrm>
        </p:spPr>
        <p:txBody>
          <a:bodyPr>
            <a:normAutofit/>
          </a:bodyPr>
          <a:lstStyle/>
          <a:p>
            <a:r>
              <a:rPr lang="nl-NL" dirty="0"/>
              <a:t>Klascultuur</a:t>
            </a:r>
          </a:p>
        </p:txBody>
      </p:sp>
      <p:pic>
        <p:nvPicPr>
          <p:cNvPr id="6" name="Tijdelijke aanduiding voor inhoud 5" descr="Afbeelding met persoon, foto, groep, poseren&#10;&#10;Beschrijving is gegenereerd met zeer hoge betrouwbaarheid">
            <a:extLst>
              <a:ext uri="{FF2B5EF4-FFF2-40B4-BE49-F238E27FC236}">
                <a16:creationId xmlns:a16="http://schemas.microsoft.com/office/drawing/2014/main" id="{99688331-52C9-4F91-9DA9-BD2AECDDDBDF}"/>
              </a:ext>
            </a:extLst>
          </p:cNvPr>
          <p:cNvPicPr>
            <a:picLocks noGrp="1" noChangeAspect="1"/>
          </p:cNvPicPr>
          <p:nvPr>
            <p:ph idx="1"/>
          </p:nvPr>
        </p:nvPicPr>
        <p:blipFill>
          <a:blip r:embed="rId3">
            <a:duotone>
              <a:schemeClr val="accent1">
                <a:shade val="45000"/>
                <a:satMod val="135000"/>
              </a:schemeClr>
              <a:prstClr val="white"/>
            </a:duotone>
          </a:blip>
          <a:stretch>
            <a:fillRect/>
          </a:stretch>
        </p:blipFill>
        <p:spPr>
          <a:xfrm>
            <a:off x="8021638" y="2195837"/>
            <a:ext cx="3527425" cy="2366314"/>
          </a:xfrm>
        </p:spPr>
      </p:pic>
      <p:sp>
        <p:nvSpPr>
          <p:cNvPr id="11" name="Pijl: links 10">
            <a:hlinkClick r:id="rId4" action="ppaction://hlinksldjump"/>
            <a:extLst>
              <a:ext uri="{FF2B5EF4-FFF2-40B4-BE49-F238E27FC236}">
                <a16:creationId xmlns:a16="http://schemas.microsoft.com/office/drawing/2014/main" id="{8DADD3CD-725A-40C3-9596-A261BE7E7E9F}"/>
              </a:ext>
            </a:extLst>
          </p:cNvPr>
          <p:cNvSpPr/>
          <p:nvPr/>
        </p:nvSpPr>
        <p:spPr>
          <a:xfrm>
            <a:off x="10508974" y="6347791"/>
            <a:ext cx="768626" cy="31805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a:t>terug</a:t>
            </a:r>
          </a:p>
        </p:txBody>
      </p:sp>
    </p:spTree>
    <p:extLst>
      <p:ext uri="{BB962C8B-B14F-4D97-AF65-F5344CB8AC3E}">
        <p14:creationId xmlns:p14="http://schemas.microsoft.com/office/powerpoint/2010/main" val="68447521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docProps/app.xml><?xml version="1.0" encoding="utf-8"?>
<Properties xmlns="http://schemas.openxmlformats.org/officeDocument/2006/extended-properties" xmlns:vt="http://schemas.openxmlformats.org/officeDocument/2006/docPropsVTypes">
  <Template>Integral</Template>
  <TotalTime>4471</TotalTime>
  <Words>1236</Words>
  <Application>Microsoft Office PowerPoint</Application>
  <PresentationFormat>Breedbeeld</PresentationFormat>
  <Paragraphs>278</Paragraphs>
  <Slides>16</Slides>
  <Notes>0</Notes>
  <HiddenSlides>5</HiddenSlides>
  <MMClips>0</MMClips>
  <ScaleCrop>false</ScaleCrop>
  <HeadingPairs>
    <vt:vector size="8" baseType="variant">
      <vt:variant>
        <vt:lpstr>Gebruikte lettertypen</vt:lpstr>
      </vt:variant>
      <vt:variant>
        <vt:i4>7</vt:i4>
      </vt:variant>
      <vt:variant>
        <vt:lpstr>Thema</vt:lpstr>
      </vt:variant>
      <vt:variant>
        <vt:i4>1</vt:i4>
      </vt:variant>
      <vt:variant>
        <vt:lpstr>Ingesloten OLE-bronprogramma's</vt:lpstr>
      </vt:variant>
      <vt:variant>
        <vt:i4>1</vt:i4>
      </vt:variant>
      <vt:variant>
        <vt:lpstr>Diatitels</vt:lpstr>
      </vt:variant>
      <vt:variant>
        <vt:i4>16</vt:i4>
      </vt:variant>
    </vt:vector>
  </HeadingPairs>
  <TitlesOfParts>
    <vt:vector size="25" baseType="lpstr">
      <vt:lpstr>Arial</vt:lpstr>
      <vt:lpstr>Calibri</vt:lpstr>
      <vt:lpstr>Times New Roman</vt:lpstr>
      <vt:lpstr>Tw Cen MT</vt:lpstr>
      <vt:lpstr>Tw Cen MT Condensed</vt:lpstr>
      <vt:lpstr>Wingdings</vt:lpstr>
      <vt:lpstr>Wingdings 3</vt:lpstr>
      <vt:lpstr>Integraal</vt:lpstr>
      <vt:lpstr>Microsoft Word-document</vt:lpstr>
      <vt:lpstr>beloningssysteem</vt:lpstr>
      <vt:lpstr>Belonen</vt:lpstr>
      <vt:lpstr>Extern belonen wordt intern belonen</vt:lpstr>
      <vt:lpstr>leerlingontwikkeling</vt:lpstr>
      <vt:lpstr>Aanleren executieve functies</vt:lpstr>
      <vt:lpstr>De omgeving aanpassen: Antecedenten </vt:lpstr>
      <vt:lpstr>Executieve functies aanleren: Gedragsverandering</vt:lpstr>
      <vt:lpstr>Consequenties</vt:lpstr>
      <vt:lpstr>Klascultuur</vt:lpstr>
      <vt:lpstr>PBS</vt:lpstr>
      <vt:lpstr>De ik-cirkel</vt:lpstr>
      <vt:lpstr>Acties beschrijven en scoren</vt:lpstr>
      <vt:lpstr>start</vt:lpstr>
      <vt:lpstr>Beloningen</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beloningssysteem</dc:title>
  <dc:creator>Martine van Winkel</dc:creator>
  <cp:lastModifiedBy>Martine van Winkel</cp:lastModifiedBy>
  <cp:revision>24</cp:revision>
  <dcterms:created xsi:type="dcterms:W3CDTF">2017-10-29T19:44:30Z</dcterms:created>
  <dcterms:modified xsi:type="dcterms:W3CDTF">2017-11-02T08:41:29Z</dcterms:modified>
</cp:coreProperties>
</file>