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06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4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31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72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35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290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34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49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00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30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12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D3806-D6C3-4004-AA58-50201BD9DC25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F140F-B1C7-4DC0-96C7-C069ECD4F8C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7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11094"/>
            <a:ext cx="9144000" cy="2387600"/>
          </a:xfrm>
        </p:spPr>
        <p:txBody>
          <a:bodyPr/>
          <a:lstStyle/>
          <a:p>
            <a:r>
              <a:rPr lang="nl-NL" dirty="0">
                <a:solidFill>
                  <a:srgbClr val="FF0000"/>
                </a:solidFill>
                <a:latin typeface="Arial Black" panose="020B0A04020102020204" pitchFamily="34" charset="0"/>
              </a:rPr>
              <a:t>PLNKRT</a:t>
            </a:r>
            <a:endParaRPr lang="en-GB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dirty="0"/>
              <a:t>concept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442412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Ervaren gedrag</a:t>
            </a:r>
            <a:endParaRPr lang="en-GB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07738"/>
          </a:xfrm>
        </p:spPr>
        <p:txBody>
          <a:bodyPr/>
          <a:lstStyle/>
          <a:p>
            <a:r>
              <a:rPr lang="nl-NL" dirty="0"/>
              <a:t>Vaak dezelfde leerlingen op het plein</a:t>
            </a:r>
          </a:p>
          <a:p>
            <a:r>
              <a:rPr lang="nl-NL" dirty="0"/>
              <a:t>Plein is niet altijd een rustige werkplek</a:t>
            </a:r>
          </a:p>
          <a:p>
            <a:r>
              <a:rPr lang="nl-NL" dirty="0"/>
              <a:t>Er wordt niet altijd even hard doorgewerkt op het plein</a:t>
            </a:r>
          </a:p>
          <a:p>
            <a:r>
              <a:rPr lang="nl-NL" dirty="0"/>
              <a:t>Plein dient ook als ontmoetingsplek</a:t>
            </a:r>
          </a:p>
          <a:p>
            <a:r>
              <a:rPr lang="nl-NL" dirty="0"/>
              <a:t>Docenten kunnen niet werken op het plein</a:t>
            </a:r>
          </a:p>
          <a:p>
            <a:endParaRPr lang="nl-NL" dirty="0"/>
          </a:p>
          <a:p>
            <a:endParaRPr lang="en-GB" dirty="0"/>
          </a:p>
        </p:txBody>
      </p:sp>
      <p:sp>
        <p:nvSpPr>
          <p:cNvPr id="4" name="Rechthoek 3"/>
          <p:cNvSpPr/>
          <p:nvPr/>
        </p:nvSpPr>
        <p:spPr>
          <a:xfrm>
            <a:off x="10308485" y="6127234"/>
            <a:ext cx="1234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FF0000"/>
                </a:solidFill>
                <a:latin typeface="Arial Black" panose="020B0A04020102020204" pitchFamily="34" charset="0"/>
              </a:rPr>
              <a:t>PLNKRT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46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Mogelijke oplossing</a:t>
            </a:r>
            <a:endParaRPr lang="en-GB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78950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Individuele kaart (alle leerlingen)</a:t>
            </a:r>
          </a:p>
          <a:p>
            <a:r>
              <a:rPr lang="nl-NL" dirty="0"/>
              <a:t>Als soort identificatie op het plein, “kijk, ik mag hier werken”</a:t>
            </a:r>
          </a:p>
          <a:p>
            <a:r>
              <a:rPr lang="nl-NL" dirty="0"/>
              <a:t>Bij verkeerd gebruik van het plein, aankruisen op de achterkant (en terug naar de klas)</a:t>
            </a:r>
          </a:p>
          <a:p>
            <a:r>
              <a:rPr lang="nl-NL" dirty="0"/>
              <a:t>Bij 3 kruisjes, kaart innemen</a:t>
            </a:r>
          </a:p>
          <a:p>
            <a:r>
              <a:rPr lang="nl-NL" dirty="0"/>
              <a:t>Zonder kaart, geen toegang tot het plein</a:t>
            </a:r>
          </a:p>
          <a:p>
            <a:endParaRPr lang="nl-NL" dirty="0"/>
          </a:p>
          <a:p>
            <a:endParaRPr lang="en-GB" dirty="0"/>
          </a:p>
        </p:txBody>
      </p:sp>
      <p:sp>
        <p:nvSpPr>
          <p:cNvPr id="4" name="Rechthoek 3"/>
          <p:cNvSpPr/>
          <p:nvPr/>
        </p:nvSpPr>
        <p:spPr>
          <a:xfrm>
            <a:off x="10591821" y="6176963"/>
            <a:ext cx="1234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FF0000"/>
                </a:solidFill>
                <a:latin typeface="Arial Black" panose="020B0A04020102020204" pitchFamily="34" charset="0"/>
              </a:rPr>
              <a:t>PLNKRT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77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Doel</a:t>
            </a:r>
            <a:r>
              <a:rPr lang="nl-NL" dirty="0"/>
              <a:t>: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28189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Alle leerlingen zelfde kansen</a:t>
            </a:r>
          </a:p>
          <a:p>
            <a:r>
              <a:rPr lang="nl-NL" dirty="0"/>
              <a:t>Leerlingen weten wat er van hen wordt verwacht</a:t>
            </a:r>
          </a:p>
          <a:p>
            <a:r>
              <a:rPr lang="nl-NL" dirty="0"/>
              <a:t>Aanscherpen pleinregels</a:t>
            </a:r>
          </a:p>
          <a:p>
            <a:r>
              <a:rPr lang="nl-NL" dirty="0"/>
              <a:t>Plein wordt weer van de harde werker</a:t>
            </a:r>
          </a:p>
          <a:p>
            <a:r>
              <a:rPr lang="nl-NL" dirty="0"/>
              <a:t>Docenten kunnen beter ongestoord werken op het plein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10591821" y="6176963"/>
            <a:ext cx="1234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FF0000"/>
                </a:solidFill>
                <a:latin typeface="Arial Black" panose="020B0A04020102020204" pitchFamily="34" charset="0"/>
              </a:rPr>
              <a:t>PLNKRT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826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voorbeeld</a:t>
            </a:r>
            <a:endParaRPr lang="en-GB" b="1" dirty="0"/>
          </a:p>
        </p:txBody>
      </p:sp>
      <p:sp>
        <p:nvSpPr>
          <p:cNvPr id="5" name="Rechthoek 4"/>
          <p:cNvSpPr/>
          <p:nvPr/>
        </p:nvSpPr>
        <p:spPr>
          <a:xfrm>
            <a:off x="1550974" y="2431022"/>
            <a:ext cx="3505200" cy="280035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100">
                <a:effectLst/>
                <a:ea typeface="Calibri"/>
                <a:cs typeface="Times New Roman" panose="02020603050405020304" pitchFamily="18" charset="0"/>
              </a:rPr>
              <a:t> </a:t>
            </a:r>
            <a:endParaRPr lang="en-GB" sz="1100">
              <a:effectLst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167559" y="3021572"/>
            <a:ext cx="2838450" cy="16192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Rechthoek 6"/>
          <p:cNvSpPr/>
          <p:nvPr/>
        </p:nvSpPr>
        <p:spPr>
          <a:xfrm>
            <a:off x="5018074" y="2431022"/>
            <a:ext cx="3505200" cy="2800350"/>
          </a:xfrm>
          <a:prstGeom prst="rect">
            <a:avLst/>
          </a:prstGeom>
          <a:blipFill dpi="0"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>
              <a:effectLst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Rechthoek 3"/>
          <p:cNvSpPr>
            <a:spLocks noChangeArrowheads="1"/>
          </p:cNvSpPr>
          <p:nvPr/>
        </p:nvSpPr>
        <p:spPr bwMode="auto">
          <a:xfrm>
            <a:off x="2718381" y="3859772"/>
            <a:ext cx="2286000" cy="5619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1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Naam:</a:t>
            </a:r>
            <a:endParaRPr kumimoji="0" lang="nl-NL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1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Klas: </a:t>
            </a:r>
            <a:endParaRPr kumimoji="0" lang="nl-NL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kstvak 2"/>
          <p:cNvSpPr txBox="1">
            <a:spLocks noChangeArrowheads="1"/>
          </p:cNvSpPr>
          <p:nvPr/>
        </p:nvSpPr>
        <p:spPr bwMode="auto">
          <a:xfrm>
            <a:off x="2524588" y="2702484"/>
            <a:ext cx="2325687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en-US" sz="36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 Black" panose="020B0A04020102020204" pitchFamily="34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 Black" panose="020B0A04020102020204" pitchFamily="34" charset="0"/>
                <a:ea typeface="Calibri" panose="020F0502020204030204"/>
                <a:cs typeface="Times New Roman" panose="02020603050405020304" pitchFamily="18" charset="0"/>
              </a:rPr>
              <a:t>PLNKRT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5030139" y="3021572"/>
            <a:ext cx="2838450" cy="16192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9" name="Tekstvak 7"/>
          <p:cNvSpPr txBox="1">
            <a:spLocks noChangeArrowheads="1"/>
          </p:cNvSpPr>
          <p:nvPr/>
        </p:nvSpPr>
        <p:spPr bwMode="auto">
          <a:xfrm>
            <a:off x="4919592" y="2627593"/>
            <a:ext cx="2676525" cy="996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7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rial Black" panose="020B0A04020102020204" pitchFamily="34" charset="0"/>
                <a:ea typeface="Calibri" panose="020F0502020204030204"/>
                <a:cs typeface="Times New Roman" panose="02020603050405020304" pitchFamily="18" charset="0"/>
              </a:rPr>
              <a:t>Not</a:t>
            </a:r>
            <a:r>
              <a:rPr kumimoji="0" lang="nl-NL" altLang="en-US" sz="7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 Black" panose="020B0A04020102020204" pitchFamily="34" charset="0"/>
                <a:ea typeface="Calibri" panose="020F0502020204030204"/>
                <a:cs typeface="Times New Roman" panose="02020603050405020304" pitchFamily="18" charset="0"/>
              </a:rPr>
              <a:t>?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hthoek 16"/>
          <p:cNvSpPr>
            <a:spLocks noChangeArrowheads="1"/>
          </p:cNvSpPr>
          <p:nvPr/>
        </p:nvSpPr>
        <p:spPr bwMode="auto">
          <a:xfrm>
            <a:off x="2069912" y="4536046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en-US" sz="11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Ik weet wat ik moet doen en kan hier zelfstandig mee aan de slag</a:t>
            </a:r>
            <a:r>
              <a:rPr kumimoji="0" lang="nl-NL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.</a:t>
            </a:r>
            <a:endParaRPr kumimoji="0" lang="nl-NL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kstvak 17"/>
          <p:cNvSpPr txBox="1">
            <a:spLocks noChangeArrowheads="1"/>
          </p:cNvSpPr>
          <p:nvPr/>
        </p:nvSpPr>
        <p:spPr bwMode="auto">
          <a:xfrm>
            <a:off x="2571101" y="3034271"/>
            <a:ext cx="249713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en-US" sz="10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 Black" panose="020B0A04020102020204" pitchFamily="34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 Black" panose="020B0A04020102020204" pitchFamily="34" charset="0"/>
                <a:ea typeface="Calibri" panose="020F0502020204030204"/>
                <a:cs typeface="Times New Roman" panose="02020603050405020304" pitchFamily="18" charset="0"/>
              </a:rPr>
              <a:t>Ik ken de regels van het plein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hthoek 18"/>
          <p:cNvSpPr>
            <a:spLocks noChangeArrowheads="1"/>
          </p:cNvSpPr>
          <p:nvPr/>
        </p:nvSpPr>
        <p:spPr bwMode="auto">
          <a:xfrm>
            <a:off x="5068239" y="3445034"/>
            <a:ext cx="23050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1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Volgende keer beter! </a:t>
            </a:r>
            <a:endParaRPr kumimoji="0" lang="nl-NL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01589" y="3802622"/>
            <a:ext cx="571500" cy="5524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6" name="Ovaal 15"/>
          <p:cNvSpPr/>
          <p:nvPr/>
        </p:nvSpPr>
        <p:spPr>
          <a:xfrm>
            <a:off x="5820714" y="3802622"/>
            <a:ext cx="571500" cy="5524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7" name="Ovaal 16"/>
          <p:cNvSpPr/>
          <p:nvPr/>
        </p:nvSpPr>
        <p:spPr>
          <a:xfrm>
            <a:off x="6430314" y="3783572"/>
            <a:ext cx="571500" cy="5524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210614" y="1983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210614" y="2440547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210614" y="30691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10591821" y="6176963"/>
            <a:ext cx="1234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FF0000"/>
                </a:solidFill>
                <a:latin typeface="Arial Black" panose="020B0A04020102020204" pitchFamily="34" charset="0"/>
              </a:rPr>
              <a:t>PLNKRT</a:t>
            </a:r>
            <a:endParaRPr lang="en-GB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791" b="100000" l="0" r="100000">
                        <a14:foregroundMark x1="33091" y1="73090" x2="33091" y2="73090"/>
                        <a14:foregroundMark x1="60606" y1="81395" x2="60606" y2="81395"/>
                        <a14:foregroundMark x1="87515" y1="83056" x2="87515" y2="83056"/>
                        <a14:foregroundMark x1="87152" y1="75083" x2="87152" y2="75083"/>
                        <a14:foregroundMark x1="76970" y1="71429" x2="76970" y2="71429"/>
                        <a14:foregroundMark x1="40727" y1="72757" x2="41455" y2="72757"/>
                        <a14:backgroundMark x1="2424" y1="81395" x2="2424" y2="81395"/>
                        <a14:backgroundMark x1="5333" y1="98339" x2="5333" y2="983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5885"/>
          <a:stretch/>
        </p:blipFill>
        <p:spPr>
          <a:xfrm>
            <a:off x="1574645" y="2521313"/>
            <a:ext cx="3390867" cy="42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96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keuze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717484"/>
              </p:ext>
            </p:extLst>
          </p:nvPr>
        </p:nvGraphicFramePr>
        <p:xfrm>
          <a:off x="838200" y="1825625"/>
          <a:ext cx="10515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Kaart in de klas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Kaart op het plein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Inleveren bij lesgevende docent, bij werken op het plein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Zichtbaar neerleggen bij werkplek op het plein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Verantwoordelijke docent tekent</a:t>
                      </a:r>
                      <a:r>
                        <a:rPr lang="nl-NL" baseline="0" dirty="0"/>
                        <a:t> de kaart bij misbruik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Iedereen kan de kaart tekenen bij misbruik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37916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204</Words>
  <Application>Microsoft Office PowerPoint</Application>
  <PresentationFormat>Breedbeeld</PresentationFormat>
  <Paragraphs>44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Kantoorthema</vt:lpstr>
      <vt:lpstr>PLNKRT</vt:lpstr>
      <vt:lpstr>Ervaren gedrag</vt:lpstr>
      <vt:lpstr>Mogelijke oplossing</vt:lpstr>
      <vt:lpstr>Doel:</vt:lpstr>
      <vt:lpstr>voorbeeld</vt:lpstr>
      <vt:lpstr>keuze</vt:lpstr>
    </vt:vector>
  </TitlesOfParts>
  <Company>Scholengemeenschap Were 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PLNKRT</dc:title>
  <dc:creator>martine kwinten</dc:creator>
  <cp:lastModifiedBy>Martine van Winkel</cp:lastModifiedBy>
  <cp:revision>5</cp:revision>
  <dcterms:created xsi:type="dcterms:W3CDTF">2016-02-17T13:00:59Z</dcterms:created>
  <dcterms:modified xsi:type="dcterms:W3CDTF">2018-09-15T15:54:26Z</dcterms:modified>
</cp:coreProperties>
</file>